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352" r:id="rId2"/>
    <p:sldId id="265" r:id="rId3"/>
    <p:sldId id="259" r:id="rId4"/>
    <p:sldId id="287" r:id="rId5"/>
    <p:sldId id="334" r:id="rId6"/>
    <p:sldId id="258" r:id="rId7"/>
    <p:sldId id="297" r:id="rId8"/>
    <p:sldId id="296" r:id="rId9"/>
    <p:sldId id="354" r:id="rId10"/>
    <p:sldId id="295" r:id="rId11"/>
    <p:sldId id="266" r:id="rId12"/>
    <p:sldId id="348" r:id="rId13"/>
    <p:sldId id="260" r:id="rId14"/>
    <p:sldId id="353" r:id="rId15"/>
    <p:sldId id="351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atrick Reith" initials="PR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DE4D5"/>
    <a:srgbClr val="AA4CE4"/>
    <a:srgbClr val="F6EDD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618" autoAdjust="0"/>
    <p:restoredTop sz="68276" autoAdjust="0"/>
  </p:normalViewPr>
  <p:slideViewPr>
    <p:cSldViewPr snapToGrid="0">
      <p:cViewPr>
        <p:scale>
          <a:sx n="98" d="100"/>
          <a:sy n="98" d="100"/>
        </p:scale>
        <p:origin x="2080" y="2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FAFE8E-5E02-4DFF-BB6C-06661EC4E641}" type="datetimeFigureOut">
              <a:rPr lang="en-US" smtClean="0"/>
              <a:t>7/2/21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79DA9D-C940-4A58-818D-C30491DA0F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61677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reativebiomart.net/Pull-Down-Assays.htm" TargetMode="External"/><Relationship Id="rId3" Type="http://schemas.openxmlformats.org/officeDocument/2006/relationships/hyperlink" Target="https://www.creativebiomart.net/Membrane-Based-Yeast-Two-Hybrid-System.htm" TargetMode="External"/><Relationship Id="rId7" Type="http://schemas.openxmlformats.org/officeDocument/2006/relationships/hyperlink" Target="https://www.creativebiomart.net/Co-Immunoprecipitation-Co-IP-Service.htm" TargetMode="External"/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www.creativebiomart.net/Protein-Microarray-Service.htm" TargetMode="External"/><Relationship Id="rId11" Type="http://schemas.openxmlformats.org/officeDocument/2006/relationships/hyperlink" Target="https://www.creativebiomart.net/Protein-Binding-Site-Mapping.htm" TargetMode="External"/><Relationship Id="rId5" Type="http://schemas.openxmlformats.org/officeDocument/2006/relationships/hyperlink" Target="https://www.creativebiomart.net/Surface-Plasmon-Resonance-Service.htm" TargetMode="External"/><Relationship Id="rId10" Type="http://schemas.openxmlformats.org/officeDocument/2006/relationships/hyperlink" Target="https://www.creativebiomart.net/CLIP-Seq-Service.htm" TargetMode="External"/><Relationship Id="rId4" Type="http://schemas.openxmlformats.org/officeDocument/2006/relationships/hyperlink" Target="https://www.creativebiomart.net/Mammalian-Two-Hybrid-System.htm" TargetMode="External"/><Relationship Id="rId9" Type="http://schemas.openxmlformats.org/officeDocument/2006/relationships/hyperlink" Target="https://www.creativebiomart.net/Bio-Layer-Interferometry-BLI-Service.htm" TargetMode="Externa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79DA9D-C940-4A58-818D-C30491DA0F5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11237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b="1" dirty="0"/>
              <a:t>Yeast two-hybrid:</a:t>
            </a:r>
            <a:r>
              <a:rPr lang="en-GB" dirty="0"/>
              <a:t> Genome-wide screening of protein interactions by co-expression of bait with protein libraries.</a:t>
            </a:r>
          </a:p>
          <a:p>
            <a:r>
              <a:rPr lang="en-GB" b="1" dirty="0">
                <a:hlinkClick r:id="rId3"/>
              </a:rPr>
              <a:t>Membrane-based yeast two-hybrid:</a:t>
            </a:r>
            <a:r>
              <a:rPr lang="en-GB" dirty="0"/>
              <a:t> Based on the split-ubiquitin protein complementation assay and detects protein interactions directly at the membrane.</a:t>
            </a:r>
          </a:p>
          <a:p>
            <a:r>
              <a:rPr lang="en-GB" b="1" dirty="0">
                <a:hlinkClick r:id="rId4"/>
              </a:rPr>
              <a:t>Mammalian two-hybrid: </a:t>
            </a:r>
            <a:r>
              <a:rPr lang="en-GB" dirty="0"/>
              <a:t>Allows rapid and convenient analysis of protein-protein interactions in transfected mammalian cells. </a:t>
            </a:r>
          </a:p>
          <a:p>
            <a:r>
              <a:rPr lang="en-GB" b="1" dirty="0"/>
              <a:t>Phage display technology:</a:t>
            </a:r>
            <a:r>
              <a:rPr lang="en-GB" dirty="0"/>
              <a:t> Obtain optimal protein binding by immobilization of an antigen on magnetic beads, and screening against a phage display library.</a:t>
            </a:r>
          </a:p>
          <a:p>
            <a:r>
              <a:rPr lang="en-GB" b="1" dirty="0">
                <a:hlinkClick r:id="rId5"/>
              </a:rPr>
              <a:t>Surface plasmon resonance (SPR):</a:t>
            </a:r>
            <a:r>
              <a:rPr lang="en-GB" dirty="0"/>
              <a:t> The versatile label-free BIACORE technique allows detecting and monitoring of interactions in real time.</a:t>
            </a:r>
          </a:p>
          <a:p>
            <a:r>
              <a:rPr lang="en-GB" b="1" dirty="0">
                <a:hlinkClick r:id="rId6"/>
              </a:rPr>
              <a:t>Protein array:</a:t>
            </a:r>
            <a:r>
              <a:rPr lang="en-GB" dirty="0"/>
              <a:t> This technique is a high-throughput method used to track the interactions and activities of proteins, and determining function on a large scale.</a:t>
            </a:r>
          </a:p>
          <a:p>
            <a:r>
              <a:rPr lang="en-GB" b="1" dirty="0">
                <a:hlinkClick r:id="rId7"/>
              </a:rPr>
              <a:t>Co-Immunoprecipitation (CO-IP):</a:t>
            </a:r>
            <a:r>
              <a:rPr lang="en-GB" dirty="0"/>
              <a:t> </a:t>
            </a:r>
            <a:r>
              <a:rPr lang="en-GB" i="1" dirty="0"/>
              <a:t>In vivo </a:t>
            </a:r>
            <a:r>
              <a:rPr lang="en-GB" dirty="0"/>
              <a:t>technique that detects naturally formed protein complex.</a:t>
            </a:r>
          </a:p>
          <a:p>
            <a:r>
              <a:rPr lang="en-GB" b="1" dirty="0">
                <a:hlinkClick r:id="rId8"/>
              </a:rPr>
              <a:t>Pull-downs: </a:t>
            </a:r>
            <a:r>
              <a:rPr lang="en-GB" dirty="0"/>
              <a:t>Confirm the existence of a protein-protein interaction predicted by other research techniques and identify previously unknown protein-protein interactions as an initial screening assay.</a:t>
            </a:r>
          </a:p>
          <a:p>
            <a:r>
              <a:rPr lang="en-GB" b="1" dirty="0">
                <a:hlinkClick r:id="rId9"/>
              </a:rPr>
              <a:t>Bio-layer interferometry (BLI):</a:t>
            </a:r>
            <a:r>
              <a:rPr lang="en-GB" dirty="0"/>
              <a:t> Quantitative and qualitative characterization of biomolecule interactions.</a:t>
            </a:r>
          </a:p>
          <a:p>
            <a:r>
              <a:rPr lang="en-GB" b="1" dirty="0">
                <a:hlinkClick r:id="rId10"/>
              </a:rPr>
              <a:t>CLIP-Seq technology:</a:t>
            </a:r>
            <a:r>
              <a:rPr lang="en-GB" dirty="0"/>
              <a:t> RNA-binding landscape mapping of interacting proteins or RNA modification sites on a genome-wide scale.</a:t>
            </a:r>
          </a:p>
          <a:p>
            <a:r>
              <a:rPr lang="en-GB" b="1" dirty="0"/>
              <a:t>Fluorescence resonance energy transfer (FRET):</a:t>
            </a:r>
            <a:r>
              <a:rPr lang="en-GB" dirty="0"/>
              <a:t> Test the direct interaction </a:t>
            </a:r>
            <a:r>
              <a:rPr lang="en-GB" i="1" dirty="0"/>
              <a:t>in vitro</a:t>
            </a:r>
            <a:r>
              <a:rPr lang="en-GB" dirty="0"/>
              <a:t> of two candidate proteins, suitable for both wild type and mutant proteins.</a:t>
            </a:r>
          </a:p>
          <a:p>
            <a:r>
              <a:rPr lang="en-GB" b="1" dirty="0"/>
              <a:t>Biomolecular fluorescence complementation (</a:t>
            </a:r>
            <a:r>
              <a:rPr lang="en-GB" b="1" dirty="0" err="1"/>
              <a:t>BiFC</a:t>
            </a:r>
            <a:r>
              <a:rPr lang="en-GB" b="1" dirty="0"/>
              <a:t>)</a:t>
            </a:r>
            <a:r>
              <a:rPr lang="en-GB" dirty="0"/>
              <a:t>: This technique is based on the principle that two nonfluorescent fragments of a fluorescent protein dissected at appropriate site are brought together and reconstructed to fluorescence, depending on the association or interaction between the protein fused to each fragment.</a:t>
            </a:r>
          </a:p>
          <a:p>
            <a:r>
              <a:rPr lang="en-GB" b="1" dirty="0"/>
              <a:t>Far-western blotting:</a:t>
            </a:r>
            <a:r>
              <a:rPr lang="en-GB" dirty="0"/>
              <a:t> This method employs non-antibody proteins to probe the protein(s) of interest on the blot.</a:t>
            </a:r>
          </a:p>
          <a:p>
            <a:r>
              <a:rPr lang="en-GB" b="1" dirty="0">
                <a:hlinkClick r:id="rId11"/>
              </a:rPr>
              <a:t>Protein binding site mapping:</a:t>
            </a:r>
            <a:r>
              <a:rPr lang="en-GB" dirty="0"/>
              <a:t> Locate the binding sites with a high degree of confidence and predict the </a:t>
            </a:r>
            <a:r>
              <a:rPr lang="en-GB" dirty="0" err="1"/>
              <a:t>druggability</a:t>
            </a:r>
            <a:r>
              <a:rPr lang="en-GB" dirty="0"/>
              <a:t> of those sites.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79DA9D-C940-4A58-818D-C30491DA0F5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18033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79DA9D-C940-4A58-818D-C30491DA0F5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31018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79DA9D-C940-4A58-818D-C30491DA0F5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94686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de-DE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78442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79DA9D-C940-4A58-818D-C30491DA0F51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461992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79DA9D-C940-4A58-818D-C30491DA0F51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85433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B8FE9-AE51-4824-A2B1-EBED9745E369}" type="datetimeFigureOut">
              <a:rPr lang="en-US" smtClean="0"/>
              <a:t>7/2/21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8AA2E-EFD7-4CF0-B533-1435AB4ECB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7719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B8FE9-AE51-4824-A2B1-EBED9745E369}" type="datetimeFigureOut">
              <a:rPr lang="en-US" smtClean="0"/>
              <a:t>7/2/21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8AA2E-EFD7-4CF0-B533-1435AB4ECB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19714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B8FE9-AE51-4824-A2B1-EBED9745E369}" type="datetimeFigureOut">
              <a:rPr lang="en-US" smtClean="0"/>
              <a:t>7/2/21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8AA2E-EFD7-4CF0-B533-1435AB4ECB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42460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B8FE9-AE51-4824-A2B1-EBED9745E369}" type="datetimeFigureOut">
              <a:rPr lang="en-US" smtClean="0"/>
              <a:t>7/2/21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8AA2E-EFD7-4CF0-B533-1435AB4ECB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76841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B8FE9-AE51-4824-A2B1-EBED9745E369}" type="datetimeFigureOut">
              <a:rPr lang="en-US" smtClean="0"/>
              <a:t>7/2/21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8AA2E-EFD7-4CF0-B533-1435AB4ECB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03523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B8FE9-AE51-4824-A2B1-EBED9745E369}" type="datetimeFigureOut">
              <a:rPr lang="en-US" smtClean="0"/>
              <a:t>7/2/21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8AA2E-EFD7-4CF0-B533-1435AB4ECB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1248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B8FE9-AE51-4824-A2B1-EBED9745E369}" type="datetimeFigureOut">
              <a:rPr lang="en-US" smtClean="0"/>
              <a:t>7/2/21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8AA2E-EFD7-4CF0-B533-1435AB4ECB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73388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B8FE9-AE51-4824-A2B1-EBED9745E369}" type="datetimeFigureOut">
              <a:rPr lang="en-US" smtClean="0"/>
              <a:t>7/2/21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8AA2E-EFD7-4CF0-B533-1435AB4ECB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63561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B8FE9-AE51-4824-A2B1-EBED9745E369}" type="datetimeFigureOut">
              <a:rPr lang="en-US" smtClean="0"/>
              <a:t>7/2/21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8AA2E-EFD7-4CF0-B533-1435AB4ECB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8136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B8FE9-AE51-4824-A2B1-EBED9745E369}" type="datetimeFigureOut">
              <a:rPr lang="en-US" smtClean="0"/>
              <a:t>7/2/21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8AA2E-EFD7-4CF0-B533-1435AB4ECB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60416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B8FE9-AE51-4824-A2B1-EBED9745E369}" type="datetimeFigureOut">
              <a:rPr lang="en-US" smtClean="0"/>
              <a:t>7/2/21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8AA2E-EFD7-4CF0-B533-1435AB4ECB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33451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AB8FE9-AE51-4824-A2B1-EBED9745E369}" type="datetimeFigureOut">
              <a:rPr lang="en-US" smtClean="0"/>
              <a:t>7/2/21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C8AA2E-EFD7-4CF0-B533-1435AB4ECB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32118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512F095-45D2-7C4F-8310-B98A809E66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214" y="1308295"/>
            <a:ext cx="11520551" cy="3784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26510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-168" y="0"/>
            <a:ext cx="12184311" cy="6858000"/>
            <a:chOff x="0" y="0"/>
            <a:chExt cx="12184311" cy="6858000"/>
          </a:xfrm>
        </p:grpSpPr>
        <p:sp>
          <p:nvSpPr>
            <p:cNvPr id="5" name="Rectangle 4"/>
            <p:cNvSpPr/>
            <p:nvPr/>
          </p:nvSpPr>
          <p:spPr>
            <a:xfrm>
              <a:off x="0" y="0"/>
              <a:ext cx="9429225" cy="666750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de-DE" sz="3600" dirty="0">
                  <a:solidFill>
                    <a:schemeClr val="bg1"/>
                  </a:solidFill>
                  <a:latin typeface="Perpetua" panose="02020502060401020303" pitchFamily="18" charset="0"/>
                </a:rPr>
                <a:t>Protein </a:t>
              </a:r>
              <a:r>
                <a:rPr lang="de-DE" sz="3600" dirty="0" err="1">
                  <a:solidFill>
                    <a:schemeClr val="bg1"/>
                  </a:solidFill>
                  <a:latin typeface="Perpetua" panose="02020502060401020303" pitchFamily="18" charset="0"/>
                </a:rPr>
                <a:t>Kinase</a:t>
              </a:r>
              <a:r>
                <a:rPr lang="de-DE" sz="3600" dirty="0">
                  <a:solidFill>
                    <a:schemeClr val="bg1"/>
                  </a:solidFill>
                  <a:latin typeface="Perpetua" panose="02020502060401020303" pitchFamily="18" charset="0"/>
                </a:rPr>
                <a:t> A </a:t>
              </a:r>
              <a:r>
                <a:rPr lang="de-DE" sz="3600" dirty="0" err="1">
                  <a:solidFill>
                    <a:schemeClr val="bg1"/>
                  </a:solidFill>
                  <a:latin typeface="Perpetua" panose="02020502060401020303" pitchFamily="18" charset="0"/>
                </a:rPr>
                <a:t>Signalling</a:t>
              </a:r>
              <a:endParaRPr lang="de-DE" sz="3600" dirty="0">
                <a:solidFill>
                  <a:schemeClr val="bg1"/>
                </a:solidFill>
                <a:latin typeface="Perpetua" panose="02020502060401020303" pitchFamily="18" charset="0"/>
              </a:endParaRPr>
            </a:p>
          </p:txBody>
        </p:sp>
        <p:sp>
          <p:nvSpPr>
            <p:cNvPr id="6" name="Rectangle 5"/>
            <p:cNvSpPr/>
            <p:nvPr/>
          </p:nvSpPr>
          <p:spPr>
            <a:xfrm>
              <a:off x="1" y="6458299"/>
              <a:ext cx="2390862" cy="399701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/>
              <a:endParaRPr lang="de-DE" sz="1600" dirty="0">
                <a:solidFill>
                  <a:prstClr val="white"/>
                </a:solidFill>
                <a:latin typeface="Perpetua" panose="02020502060401020303" pitchFamily="18" charset="0"/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11702640" y="6458299"/>
              <a:ext cx="481671" cy="399701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fld id="{8E154822-8697-4847-B575-F647F03C95E8}" type="slidenum">
                <a:rPr lang="de-DE" smtClean="0">
                  <a:solidFill>
                    <a:schemeClr val="bg1"/>
                  </a:solidFill>
                  <a:latin typeface="Perpetua" panose="02020502060401020303" pitchFamily="18" charset="0"/>
                </a:rPr>
                <a:t>2</a:t>
              </a:fld>
              <a:endParaRPr lang="de-DE" dirty="0">
                <a:solidFill>
                  <a:schemeClr val="bg1"/>
                </a:solidFill>
                <a:latin typeface="Perpetua" panose="02020502060401020303" pitchFamily="18" charset="0"/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9462782" y="0"/>
              <a:ext cx="2721529" cy="666750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2800" dirty="0" err="1">
                  <a:solidFill>
                    <a:schemeClr val="bg1"/>
                  </a:solidFill>
                  <a:latin typeface="Perpetua" panose="02020502060401020303" pitchFamily="18" charset="0"/>
                </a:rPr>
                <a:t>Introduction</a:t>
              </a:r>
              <a:endParaRPr lang="de-DE" sz="2800" dirty="0">
                <a:solidFill>
                  <a:schemeClr val="bg1"/>
                </a:solidFill>
                <a:latin typeface="Perpetua" panose="02020502060401020303" pitchFamily="18" charset="0"/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2432807" y="6458299"/>
              <a:ext cx="9227889" cy="399701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de-DE" sz="1400" dirty="0">
                  <a:solidFill>
                    <a:schemeClr val="bg1"/>
                  </a:solidFill>
                  <a:latin typeface="Perpetua" panose="02020502060401020303" pitchFamily="18" charset="0"/>
                </a:rPr>
                <a:t>(</a:t>
              </a:r>
              <a:r>
                <a:rPr lang="de-DE" sz="1400" dirty="0" err="1">
                  <a:solidFill>
                    <a:schemeClr val="bg1"/>
                  </a:solidFill>
                  <a:latin typeface="Perpetua" panose="02020502060401020303" pitchFamily="18" charset="0"/>
                </a:rPr>
                <a:t>modified</a:t>
              </a:r>
              <a:r>
                <a:rPr lang="de-DE" sz="1400" dirty="0">
                  <a:solidFill>
                    <a:schemeClr val="bg1"/>
                  </a:solidFill>
                  <a:latin typeface="Perpetua" panose="02020502060401020303" pitchFamily="18" charset="0"/>
                </a:rPr>
                <a:t> </a:t>
              </a:r>
              <a:r>
                <a:rPr lang="de-DE" sz="1400" dirty="0" err="1">
                  <a:solidFill>
                    <a:schemeClr val="bg1"/>
                  </a:solidFill>
                  <a:latin typeface="Perpetua" panose="02020502060401020303" pitchFamily="18" charset="0"/>
                </a:rPr>
                <a:t>from</a:t>
              </a:r>
              <a:r>
                <a:rPr lang="de-DE" sz="1400" dirty="0">
                  <a:solidFill>
                    <a:schemeClr val="bg1"/>
                  </a:solidFill>
                  <a:latin typeface="Perpetua" panose="02020502060401020303" pitchFamily="18" charset="0"/>
                </a:rPr>
                <a:t> Wong </a:t>
              </a:r>
              <a:r>
                <a:rPr lang="de-DE" sz="1400" dirty="0" err="1">
                  <a:solidFill>
                    <a:schemeClr val="bg1"/>
                  </a:solidFill>
                  <a:latin typeface="Perpetua" panose="02020502060401020303" pitchFamily="18" charset="0"/>
                </a:rPr>
                <a:t>and</a:t>
              </a:r>
              <a:r>
                <a:rPr lang="de-DE" sz="1400" dirty="0">
                  <a:solidFill>
                    <a:schemeClr val="bg1"/>
                  </a:solidFill>
                  <a:latin typeface="Perpetua" panose="02020502060401020303" pitchFamily="18" charset="0"/>
                </a:rPr>
                <a:t> Scott, 2004)</a:t>
              </a:r>
            </a:p>
          </p:txBody>
        </p:sp>
      </p:grp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2"/>
          <a:srcRect r="12167" b="46151"/>
          <a:stretch/>
        </p:blipFill>
        <p:spPr>
          <a:xfrm>
            <a:off x="1795739" y="1779443"/>
            <a:ext cx="8600522" cy="3462492"/>
          </a:xfrm>
          <a:prstGeom prst="rect">
            <a:avLst/>
          </a:prstGeom>
        </p:spPr>
      </p:pic>
      <p:sp>
        <p:nvSpPr>
          <p:cNvPr id="13" name="Multiplication Sign 12"/>
          <p:cNvSpPr/>
          <p:nvPr/>
        </p:nvSpPr>
        <p:spPr>
          <a:xfrm>
            <a:off x="2014771" y="2211420"/>
            <a:ext cx="1710009" cy="1351104"/>
          </a:xfrm>
          <a:prstGeom prst="mathMultiply">
            <a:avLst>
              <a:gd name="adj1" fmla="val 9762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Multiplication Sign 13"/>
          <p:cNvSpPr/>
          <p:nvPr/>
        </p:nvSpPr>
        <p:spPr>
          <a:xfrm>
            <a:off x="9214786" y="2712893"/>
            <a:ext cx="1181475" cy="1230457"/>
          </a:xfrm>
          <a:prstGeom prst="mathMultiply">
            <a:avLst>
              <a:gd name="adj1" fmla="val 9762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5643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-168" y="0"/>
            <a:ext cx="12184311" cy="6858000"/>
            <a:chOff x="0" y="0"/>
            <a:chExt cx="12184311" cy="6858000"/>
          </a:xfrm>
        </p:grpSpPr>
        <p:sp>
          <p:nvSpPr>
            <p:cNvPr id="5" name="Rectangle 4"/>
            <p:cNvSpPr/>
            <p:nvPr/>
          </p:nvSpPr>
          <p:spPr>
            <a:xfrm>
              <a:off x="0" y="0"/>
              <a:ext cx="9429225" cy="666750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de-DE" sz="3600" dirty="0">
                  <a:solidFill>
                    <a:schemeClr val="bg1"/>
                  </a:solidFill>
                  <a:latin typeface="Perpetua" panose="02020502060401020303" pitchFamily="18" charset="0"/>
                </a:rPr>
                <a:t>Protein </a:t>
              </a:r>
              <a:r>
                <a:rPr lang="de-DE" sz="3600" dirty="0" err="1">
                  <a:solidFill>
                    <a:schemeClr val="bg1"/>
                  </a:solidFill>
                  <a:latin typeface="Perpetua" panose="02020502060401020303" pitchFamily="18" charset="0"/>
                </a:rPr>
                <a:t>Kinase</a:t>
              </a:r>
              <a:r>
                <a:rPr lang="de-DE" sz="3600" dirty="0">
                  <a:solidFill>
                    <a:schemeClr val="bg1"/>
                  </a:solidFill>
                  <a:latin typeface="Perpetua" panose="02020502060401020303" pitchFamily="18" charset="0"/>
                </a:rPr>
                <a:t> A</a:t>
              </a:r>
            </a:p>
          </p:txBody>
        </p:sp>
        <p:sp>
          <p:nvSpPr>
            <p:cNvPr id="6" name="Rectangle 5"/>
            <p:cNvSpPr/>
            <p:nvPr/>
          </p:nvSpPr>
          <p:spPr>
            <a:xfrm>
              <a:off x="1" y="6458299"/>
              <a:ext cx="2390862" cy="399701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/>
              <a:endParaRPr lang="de-DE" sz="1600" dirty="0">
                <a:solidFill>
                  <a:prstClr val="white"/>
                </a:solidFill>
                <a:latin typeface="Perpetua" panose="02020502060401020303" pitchFamily="18" charset="0"/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11702640" y="6458299"/>
              <a:ext cx="481671" cy="399701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fld id="{8E154822-8697-4847-B575-F647F03C95E8}" type="slidenum">
                <a:rPr lang="de-DE" smtClean="0">
                  <a:solidFill>
                    <a:schemeClr val="bg1"/>
                  </a:solidFill>
                  <a:latin typeface="Perpetua" panose="02020502060401020303" pitchFamily="18" charset="0"/>
                </a:rPr>
                <a:t>3</a:t>
              </a:fld>
              <a:endParaRPr lang="de-DE" dirty="0">
                <a:solidFill>
                  <a:schemeClr val="bg1"/>
                </a:solidFill>
                <a:latin typeface="Perpetua" panose="02020502060401020303" pitchFamily="18" charset="0"/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9462782" y="0"/>
              <a:ext cx="2721529" cy="666750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2800" dirty="0" err="1">
                  <a:solidFill>
                    <a:schemeClr val="bg1"/>
                  </a:solidFill>
                  <a:latin typeface="Perpetua" panose="02020502060401020303" pitchFamily="18" charset="0"/>
                </a:rPr>
                <a:t>Introduction</a:t>
              </a:r>
              <a:endParaRPr lang="de-DE" sz="2800" dirty="0">
                <a:solidFill>
                  <a:schemeClr val="bg1"/>
                </a:solidFill>
                <a:latin typeface="Perpetua" panose="02020502060401020303" pitchFamily="18" charset="0"/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2432807" y="6458299"/>
              <a:ext cx="9227889" cy="399701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de-DE" sz="1400" dirty="0">
                  <a:solidFill>
                    <a:schemeClr val="bg1"/>
                  </a:solidFill>
                  <a:latin typeface="Perpetua" panose="02020502060401020303" pitchFamily="18" charset="0"/>
                </a:rPr>
                <a:t> </a:t>
              </a:r>
              <a:r>
                <a:rPr lang="en-US" sz="1400" dirty="0"/>
                <a:t>(Githure Ph. D. Thesis , 2014)</a:t>
              </a:r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2388342" y="1131960"/>
            <a:ext cx="871680" cy="884697"/>
            <a:chOff x="1972320" y="1613555"/>
            <a:chExt cx="871680" cy="884697"/>
          </a:xfrm>
        </p:grpSpPr>
        <p:sp>
          <p:nvSpPr>
            <p:cNvPr id="2" name="Rectangle: Rounded Corners 1"/>
            <p:cNvSpPr/>
            <p:nvPr/>
          </p:nvSpPr>
          <p:spPr>
            <a:xfrm>
              <a:off x="2052000" y="1706252"/>
              <a:ext cx="792000" cy="79200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R</a:t>
              </a:r>
            </a:p>
          </p:txBody>
        </p:sp>
        <p:sp>
          <p:nvSpPr>
            <p:cNvPr id="59" name="Oval 58"/>
            <p:cNvSpPr/>
            <p:nvPr/>
          </p:nvSpPr>
          <p:spPr>
            <a:xfrm>
              <a:off x="1972320" y="1973555"/>
              <a:ext cx="360000" cy="36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Oval 60"/>
            <p:cNvSpPr/>
            <p:nvPr/>
          </p:nvSpPr>
          <p:spPr>
            <a:xfrm>
              <a:off x="2268000" y="1613555"/>
              <a:ext cx="360000" cy="36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3" name="Group 62"/>
          <p:cNvGrpSpPr/>
          <p:nvPr/>
        </p:nvGrpSpPr>
        <p:grpSpPr>
          <a:xfrm flipV="1">
            <a:off x="2388342" y="2016657"/>
            <a:ext cx="871680" cy="884697"/>
            <a:chOff x="1972320" y="1613555"/>
            <a:chExt cx="871680" cy="884697"/>
          </a:xfrm>
        </p:grpSpPr>
        <p:sp>
          <p:nvSpPr>
            <p:cNvPr id="64" name="Rectangle: Rounded Corners 63"/>
            <p:cNvSpPr/>
            <p:nvPr/>
          </p:nvSpPr>
          <p:spPr>
            <a:xfrm flipV="1">
              <a:off x="2052000" y="1706252"/>
              <a:ext cx="792000" cy="79200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wordArtVert"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R</a:t>
              </a:r>
            </a:p>
          </p:txBody>
        </p:sp>
        <p:sp>
          <p:nvSpPr>
            <p:cNvPr id="65" name="Oval 64"/>
            <p:cNvSpPr/>
            <p:nvPr/>
          </p:nvSpPr>
          <p:spPr>
            <a:xfrm>
              <a:off x="1972320" y="1973555"/>
              <a:ext cx="360000" cy="36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Oval 65"/>
            <p:cNvSpPr/>
            <p:nvPr/>
          </p:nvSpPr>
          <p:spPr>
            <a:xfrm>
              <a:off x="2268000" y="1613555"/>
              <a:ext cx="360000" cy="36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8" name="Rectangle: Rounded Corners 67"/>
          <p:cNvSpPr/>
          <p:nvPr/>
        </p:nvSpPr>
        <p:spPr>
          <a:xfrm>
            <a:off x="3260022" y="1224657"/>
            <a:ext cx="792000" cy="792000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C</a:t>
            </a:r>
          </a:p>
        </p:txBody>
      </p:sp>
      <p:sp>
        <p:nvSpPr>
          <p:cNvPr id="71" name="Rectangle: Rounded Corners 70"/>
          <p:cNvSpPr/>
          <p:nvPr/>
        </p:nvSpPr>
        <p:spPr>
          <a:xfrm>
            <a:off x="3260022" y="2016657"/>
            <a:ext cx="792000" cy="792000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C</a:t>
            </a:r>
          </a:p>
        </p:txBody>
      </p:sp>
      <p:sp>
        <p:nvSpPr>
          <p:cNvPr id="73" name="Oval 72"/>
          <p:cNvSpPr/>
          <p:nvPr/>
        </p:nvSpPr>
        <p:spPr>
          <a:xfrm>
            <a:off x="4762471" y="1224657"/>
            <a:ext cx="360000" cy="360000"/>
          </a:xfrm>
          <a:prstGeom prst="ellipse">
            <a:avLst/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" dirty="0"/>
          </a:p>
        </p:txBody>
      </p:sp>
      <p:sp>
        <p:nvSpPr>
          <p:cNvPr id="74" name="Oval 73"/>
          <p:cNvSpPr/>
          <p:nvPr/>
        </p:nvSpPr>
        <p:spPr>
          <a:xfrm>
            <a:off x="4898495" y="1224657"/>
            <a:ext cx="360000" cy="360000"/>
          </a:xfrm>
          <a:prstGeom prst="ellipse">
            <a:avLst/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" dirty="0"/>
          </a:p>
        </p:txBody>
      </p:sp>
      <p:sp>
        <p:nvSpPr>
          <p:cNvPr id="75" name="Oval 74"/>
          <p:cNvSpPr/>
          <p:nvPr/>
        </p:nvSpPr>
        <p:spPr>
          <a:xfrm>
            <a:off x="5034519" y="1224657"/>
            <a:ext cx="360000" cy="360000"/>
          </a:xfrm>
          <a:prstGeom prst="ellipse">
            <a:avLst/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" dirty="0"/>
          </a:p>
        </p:txBody>
      </p:sp>
      <p:sp>
        <p:nvSpPr>
          <p:cNvPr id="76" name="Oval 75"/>
          <p:cNvSpPr/>
          <p:nvPr/>
        </p:nvSpPr>
        <p:spPr>
          <a:xfrm>
            <a:off x="5170544" y="1224657"/>
            <a:ext cx="360000" cy="360000"/>
          </a:xfrm>
          <a:prstGeom prst="ellipse">
            <a:avLst/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" dirty="0"/>
          </a:p>
        </p:txBody>
      </p:sp>
      <p:sp>
        <p:nvSpPr>
          <p:cNvPr id="77" name="TextBox 76"/>
          <p:cNvSpPr txBox="1"/>
          <p:nvPr/>
        </p:nvSpPr>
        <p:spPr>
          <a:xfrm>
            <a:off x="4643797" y="869891"/>
            <a:ext cx="1053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4 x </a:t>
            </a:r>
            <a:r>
              <a:rPr lang="en-US" dirty="0" err="1"/>
              <a:t>cAMP</a:t>
            </a:r>
            <a:endParaRPr lang="en-US" dirty="0"/>
          </a:p>
        </p:txBody>
      </p:sp>
      <p:cxnSp>
        <p:nvCxnSpPr>
          <p:cNvPr id="79" name="Straight Arrow Connector 78"/>
          <p:cNvCxnSpPr/>
          <p:nvPr/>
        </p:nvCxnSpPr>
        <p:spPr>
          <a:xfrm>
            <a:off x="4280344" y="2016657"/>
            <a:ext cx="1989055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0" name="Group 79"/>
          <p:cNvGrpSpPr/>
          <p:nvPr/>
        </p:nvGrpSpPr>
        <p:grpSpPr>
          <a:xfrm>
            <a:off x="6781494" y="1180814"/>
            <a:ext cx="871680" cy="1769394"/>
            <a:chOff x="1972320" y="1613555"/>
            <a:chExt cx="871680" cy="1769394"/>
          </a:xfrm>
        </p:grpSpPr>
        <p:grpSp>
          <p:nvGrpSpPr>
            <p:cNvPr id="81" name="Group 80"/>
            <p:cNvGrpSpPr/>
            <p:nvPr/>
          </p:nvGrpSpPr>
          <p:grpSpPr>
            <a:xfrm>
              <a:off x="1972320" y="1613555"/>
              <a:ext cx="871680" cy="884697"/>
              <a:chOff x="1972320" y="1613555"/>
              <a:chExt cx="871680" cy="884697"/>
            </a:xfrm>
          </p:grpSpPr>
          <p:sp>
            <p:nvSpPr>
              <p:cNvPr id="86" name="Rectangle: Rounded Corners 85"/>
              <p:cNvSpPr/>
              <p:nvPr/>
            </p:nvSpPr>
            <p:spPr>
              <a:xfrm>
                <a:off x="2052000" y="1706252"/>
                <a:ext cx="792000" cy="792000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R</a:t>
                </a:r>
              </a:p>
            </p:txBody>
          </p:sp>
          <p:sp>
            <p:nvSpPr>
              <p:cNvPr id="87" name="Oval 86"/>
              <p:cNvSpPr/>
              <p:nvPr/>
            </p:nvSpPr>
            <p:spPr>
              <a:xfrm>
                <a:off x="1972320" y="1973555"/>
                <a:ext cx="360000" cy="360000"/>
              </a:xfrm>
              <a:prstGeom prst="ellipse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8" name="Oval 87"/>
              <p:cNvSpPr/>
              <p:nvPr/>
            </p:nvSpPr>
            <p:spPr>
              <a:xfrm>
                <a:off x="2268000" y="1613555"/>
                <a:ext cx="360000" cy="360000"/>
              </a:xfrm>
              <a:prstGeom prst="ellipse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82" name="Group 81"/>
            <p:cNvGrpSpPr/>
            <p:nvPr/>
          </p:nvGrpSpPr>
          <p:grpSpPr>
            <a:xfrm flipV="1">
              <a:off x="1972320" y="2498252"/>
              <a:ext cx="871680" cy="884697"/>
              <a:chOff x="1972320" y="1613555"/>
              <a:chExt cx="871680" cy="884697"/>
            </a:xfrm>
          </p:grpSpPr>
          <p:sp>
            <p:nvSpPr>
              <p:cNvPr id="83" name="Rectangle: Rounded Corners 82"/>
              <p:cNvSpPr/>
              <p:nvPr/>
            </p:nvSpPr>
            <p:spPr>
              <a:xfrm flipV="1">
                <a:off x="2052000" y="1706252"/>
                <a:ext cx="792000" cy="792000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wordArtVert"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R</a:t>
                </a:r>
              </a:p>
            </p:txBody>
          </p:sp>
          <p:sp>
            <p:nvSpPr>
              <p:cNvPr id="84" name="Oval 83"/>
              <p:cNvSpPr/>
              <p:nvPr/>
            </p:nvSpPr>
            <p:spPr>
              <a:xfrm>
                <a:off x="1972320" y="1973555"/>
                <a:ext cx="360000" cy="360000"/>
              </a:xfrm>
              <a:prstGeom prst="ellipse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5" name="Oval 84"/>
              <p:cNvSpPr/>
              <p:nvPr/>
            </p:nvSpPr>
            <p:spPr>
              <a:xfrm>
                <a:off x="2268000" y="1613555"/>
                <a:ext cx="360000" cy="360000"/>
              </a:xfrm>
              <a:prstGeom prst="ellipse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89" name="Rectangle: Rounded Corners 88"/>
          <p:cNvSpPr/>
          <p:nvPr/>
        </p:nvSpPr>
        <p:spPr>
          <a:xfrm>
            <a:off x="8637057" y="877511"/>
            <a:ext cx="792000" cy="792000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C</a:t>
            </a:r>
          </a:p>
        </p:txBody>
      </p:sp>
      <p:sp>
        <p:nvSpPr>
          <p:cNvPr id="90" name="Rectangle: Rounded Corners 89"/>
          <p:cNvSpPr/>
          <p:nvPr/>
        </p:nvSpPr>
        <p:spPr>
          <a:xfrm>
            <a:off x="8637057" y="2361354"/>
            <a:ext cx="792000" cy="792000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C</a:t>
            </a:r>
          </a:p>
        </p:txBody>
      </p:sp>
      <p:sp>
        <p:nvSpPr>
          <p:cNvPr id="91" name="TextBox 90"/>
          <p:cNvSpPr txBox="1"/>
          <p:nvPr/>
        </p:nvSpPr>
        <p:spPr>
          <a:xfrm>
            <a:off x="8244949" y="1851960"/>
            <a:ext cx="16140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Free and active</a:t>
            </a:r>
          </a:p>
        </p:txBody>
      </p:sp>
      <p:grpSp>
        <p:nvGrpSpPr>
          <p:cNvPr id="92" name="Group 91"/>
          <p:cNvGrpSpPr/>
          <p:nvPr/>
        </p:nvGrpSpPr>
        <p:grpSpPr>
          <a:xfrm flipV="1">
            <a:off x="2388342" y="4256905"/>
            <a:ext cx="871680" cy="884697"/>
            <a:chOff x="1972320" y="1613555"/>
            <a:chExt cx="871680" cy="884697"/>
          </a:xfrm>
        </p:grpSpPr>
        <p:sp>
          <p:nvSpPr>
            <p:cNvPr id="93" name="Rectangle: Rounded Corners 92"/>
            <p:cNvSpPr/>
            <p:nvPr/>
          </p:nvSpPr>
          <p:spPr>
            <a:xfrm flipV="1">
              <a:off x="2052000" y="1706252"/>
              <a:ext cx="792000" cy="79200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wordArtVert"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R</a:t>
              </a:r>
            </a:p>
          </p:txBody>
        </p:sp>
        <p:sp>
          <p:nvSpPr>
            <p:cNvPr id="94" name="Oval 93"/>
            <p:cNvSpPr/>
            <p:nvPr/>
          </p:nvSpPr>
          <p:spPr>
            <a:xfrm>
              <a:off x="1972320" y="1973555"/>
              <a:ext cx="360000" cy="36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Oval 94"/>
            <p:cNvSpPr/>
            <p:nvPr/>
          </p:nvSpPr>
          <p:spPr>
            <a:xfrm>
              <a:off x="2268000" y="1613555"/>
              <a:ext cx="360000" cy="36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6" name="Rectangle: Rounded Corners 95"/>
          <p:cNvSpPr/>
          <p:nvPr/>
        </p:nvSpPr>
        <p:spPr>
          <a:xfrm>
            <a:off x="3260022" y="4256905"/>
            <a:ext cx="792000" cy="792000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C</a:t>
            </a:r>
          </a:p>
        </p:txBody>
      </p:sp>
      <p:cxnSp>
        <p:nvCxnSpPr>
          <p:cNvPr id="97" name="Straight Arrow Connector 96"/>
          <p:cNvCxnSpPr/>
          <p:nvPr/>
        </p:nvCxnSpPr>
        <p:spPr>
          <a:xfrm>
            <a:off x="4235387" y="4667160"/>
            <a:ext cx="1989055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8" name="Oval 97"/>
          <p:cNvSpPr/>
          <p:nvPr/>
        </p:nvSpPr>
        <p:spPr>
          <a:xfrm>
            <a:off x="4761601" y="4136392"/>
            <a:ext cx="360000" cy="360000"/>
          </a:xfrm>
          <a:prstGeom prst="ellipse">
            <a:avLst/>
          </a:prstGeom>
          <a:solidFill>
            <a:srgbClr val="7030A0"/>
          </a:solidFill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" dirty="0"/>
          </a:p>
        </p:txBody>
      </p:sp>
      <p:sp>
        <p:nvSpPr>
          <p:cNvPr id="99" name="Oval 98"/>
          <p:cNvSpPr/>
          <p:nvPr/>
        </p:nvSpPr>
        <p:spPr>
          <a:xfrm>
            <a:off x="5169674" y="4136392"/>
            <a:ext cx="360000" cy="360000"/>
          </a:xfrm>
          <a:prstGeom prst="ellipse">
            <a:avLst/>
          </a:prstGeom>
          <a:solidFill>
            <a:srgbClr val="7030A0"/>
          </a:solidFill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" dirty="0"/>
          </a:p>
        </p:txBody>
      </p:sp>
      <p:sp>
        <p:nvSpPr>
          <p:cNvPr id="100" name="TextBox 99"/>
          <p:cNvSpPr txBox="1"/>
          <p:nvPr/>
        </p:nvSpPr>
        <p:spPr>
          <a:xfrm>
            <a:off x="4124741" y="3742208"/>
            <a:ext cx="26567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 x nucleoside(-derivative)</a:t>
            </a:r>
          </a:p>
        </p:txBody>
      </p:sp>
      <p:grpSp>
        <p:nvGrpSpPr>
          <p:cNvPr id="101" name="Group 100"/>
          <p:cNvGrpSpPr/>
          <p:nvPr/>
        </p:nvGrpSpPr>
        <p:grpSpPr>
          <a:xfrm flipV="1">
            <a:off x="6679109" y="4316391"/>
            <a:ext cx="871680" cy="884697"/>
            <a:chOff x="1972320" y="1613555"/>
            <a:chExt cx="871680" cy="884697"/>
          </a:xfrm>
        </p:grpSpPr>
        <p:sp>
          <p:nvSpPr>
            <p:cNvPr id="102" name="Rectangle: Rounded Corners 101"/>
            <p:cNvSpPr/>
            <p:nvPr/>
          </p:nvSpPr>
          <p:spPr>
            <a:xfrm flipV="1">
              <a:off x="2052000" y="1706252"/>
              <a:ext cx="792000" cy="79200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wordArtVert"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R</a:t>
              </a:r>
            </a:p>
          </p:txBody>
        </p:sp>
        <p:sp>
          <p:nvSpPr>
            <p:cNvPr id="103" name="Oval 102"/>
            <p:cNvSpPr/>
            <p:nvPr/>
          </p:nvSpPr>
          <p:spPr>
            <a:xfrm>
              <a:off x="1972320" y="1973555"/>
              <a:ext cx="360000" cy="360000"/>
            </a:xfrm>
            <a:prstGeom prst="ellipse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" name="Oval 103"/>
            <p:cNvSpPr/>
            <p:nvPr/>
          </p:nvSpPr>
          <p:spPr>
            <a:xfrm>
              <a:off x="2268000" y="1613555"/>
              <a:ext cx="360000" cy="360000"/>
            </a:xfrm>
            <a:prstGeom prst="ellipse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5" name="Rectangle: Rounded Corners 104"/>
          <p:cNvSpPr/>
          <p:nvPr/>
        </p:nvSpPr>
        <p:spPr>
          <a:xfrm>
            <a:off x="8637057" y="4322808"/>
            <a:ext cx="792000" cy="792000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C</a:t>
            </a:r>
          </a:p>
        </p:txBody>
      </p:sp>
      <p:sp>
        <p:nvSpPr>
          <p:cNvPr id="106" name="TextBox 105"/>
          <p:cNvSpPr txBox="1"/>
          <p:nvPr/>
        </p:nvSpPr>
        <p:spPr>
          <a:xfrm>
            <a:off x="8221393" y="3942285"/>
            <a:ext cx="16140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Free and active</a:t>
            </a:r>
          </a:p>
        </p:txBody>
      </p:sp>
      <p:cxnSp>
        <p:nvCxnSpPr>
          <p:cNvPr id="107" name="Straight Connector 106"/>
          <p:cNvCxnSpPr/>
          <p:nvPr/>
        </p:nvCxnSpPr>
        <p:spPr>
          <a:xfrm flipV="1">
            <a:off x="0" y="3498359"/>
            <a:ext cx="12192168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8" name="TextBox 107"/>
          <p:cNvSpPr txBox="1"/>
          <p:nvPr/>
        </p:nvSpPr>
        <p:spPr>
          <a:xfrm>
            <a:off x="261681" y="1830876"/>
            <a:ext cx="12971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mammalian</a:t>
            </a:r>
          </a:p>
        </p:txBody>
      </p:sp>
      <p:sp>
        <p:nvSpPr>
          <p:cNvPr id="109" name="TextBox 108"/>
          <p:cNvSpPr txBox="1"/>
          <p:nvPr/>
        </p:nvSpPr>
        <p:spPr>
          <a:xfrm>
            <a:off x="355055" y="4416936"/>
            <a:ext cx="9156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TbPKAR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51540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-168" y="0"/>
            <a:ext cx="12184311" cy="6858000"/>
            <a:chOff x="0" y="0"/>
            <a:chExt cx="12184311" cy="6858000"/>
          </a:xfrm>
        </p:grpSpPr>
        <p:sp>
          <p:nvSpPr>
            <p:cNvPr id="5" name="Rectangle 4"/>
            <p:cNvSpPr/>
            <p:nvPr/>
          </p:nvSpPr>
          <p:spPr>
            <a:xfrm>
              <a:off x="0" y="0"/>
              <a:ext cx="9429225" cy="666750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de-DE" sz="3600" dirty="0">
                  <a:solidFill>
                    <a:schemeClr val="bg1"/>
                  </a:solidFill>
                  <a:latin typeface="Perpetua" panose="02020502060401020303" pitchFamily="18" charset="0"/>
                </a:rPr>
                <a:t>TbPKAR </a:t>
              </a:r>
              <a:r>
                <a:rPr lang="de-DE" sz="3600" dirty="0" err="1">
                  <a:solidFill>
                    <a:schemeClr val="bg1"/>
                  </a:solidFill>
                  <a:latin typeface="Perpetua" panose="02020502060401020303" pitchFamily="18" charset="0"/>
                </a:rPr>
                <a:t>domains</a:t>
              </a:r>
              <a:endParaRPr lang="de-DE" sz="3600" dirty="0">
                <a:solidFill>
                  <a:schemeClr val="bg1"/>
                </a:solidFill>
                <a:latin typeface="Perpetua" panose="02020502060401020303" pitchFamily="18" charset="0"/>
              </a:endParaRPr>
            </a:p>
          </p:txBody>
        </p:sp>
        <p:sp>
          <p:nvSpPr>
            <p:cNvPr id="6" name="Rectangle 5"/>
            <p:cNvSpPr/>
            <p:nvPr/>
          </p:nvSpPr>
          <p:spPr>
            <a:xfrm>
              <a:off x="1" y="6458299"/>
              <a:ext cx="2390862" cy="399701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/>
              <a:endParaRPr lang="de-DE" sz="1600" dirty="0">
                <a:solidFill>
                  <a:prstClr val="white"/>
                </a:solidFill>
                <a:latin typeface="Perpetua" panose="02020502060401020303" pitchFamily="18" charset="0"/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11702640" y="6458299"/>
              <a:ext cx="481671" cy="399701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fld id="{8E154822-8697-4847-B575-F647F03C95E8}" type="slidenum">
                <a:rPr lang="de-DE" smtClean="0">
                  <a:solidFill>
                    <a:schemeClr val="bg1"/>
                  </a:solidFill>
                  <a:latin typeface="Perpetua" panose="02020502060401020303" pitchFamily="18" charset="0"/>
                </a:rPr>
                <a:t>4</a:t>
              </a:fld>
              <a:endParaRPr lang="de-DE" dirty="0">
                <a:solidFill>
                  <a:schemeClr val="bg1"/>
                </a:solidFill>
                <a:latin typeface="Perpetua" panose="02020502060401020303" pitchFamily="18" charset="0"/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9462782" y="0"/>
              <a:ext cx="2721529" cy="666750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2800" dirty="0" err="1">
                  <a:solidFill>
                    <a:schemeClr val="bg1"/>
                  </a:solidFill>
                  <a:latin typeface="Perpetua" panose="02020502060401020303" pitchFamily="18" charset="0"/>
                </a:rPr>
                <a:t>Introduction</a:t>
              </a:r>
              <a:endParaRPr lang="de-DE" sz="2800" dirty="0">
                <a:solidFill>
                  <a:schemeClr val="bg1"/>
                </a:solidFill>
                <a:latin typeface="Perpetua" panose="02020502060401020303" pitchFamily="18" charset="0"/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2432807" y="6458299"/>
              <a:ext cx="9227889" cy="399701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de-DE" sz="1400" dirty="0">
                <a:solidFill>
                  <a:schemeClr val="bg1"/>
                </a:solidFill>
                <a:latin typeface="Perpetua" panose="02020502060401020303" pitchFamily="18" charset="0"/>
              </a:endParaRPr>
            </a:p>
          </p:txBody>
        </p:sp>
      </p:grp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382" y="999615"/>
            <a:ext cx="11591925" cy="207645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8748202" y="3076065"/>
            <a:ext cx="29542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dirty="0">
                <a:solidFill>
                  <a:schemeClr val="bg1"/>
                </a:solidFill>
                <a:latin typeface="Perpetua" panose="02020502060401020303" pitchFamily="18" charset="0"/>
              </a:rPr>
              <a:t> </a:t>
            </a:r>
            <a:r>
              <a:rPr lang="en-US" dirty="0"/>
              <a:t>(Githure Ph. D. Thesis , 2014)</a:t>
            </a:r>
          </a:p>
        </p:txBody>
      </p:sp>
    </p:spTree>
    <p:extLst>
      <p:ext uri="{BB962C8B-B14F-4D97-AF65-F5344CB8AC3E}">
        <p14:creationId xmlns:p14="http://schemas.microsoft.com/office/powerpoint/2010/main" val="26390019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4650" y="1862139"/>
            <a:ext cx="8902700" cy="313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0" name="Text Box 3"/>
          <p:cNvSpPr txBox="1">
            <a:spLocks noChangeArrowheads="1"/>
          </p:cNvSpPr>
          <p:nvPr/>
        </p:nvSpPr>
        <p:spPr bwMode="auto">
          <a:xfrm>
            <a:off x="6496051" y="5318125"/>
            <a:ext cx="198002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A50021"/>
              </a:buClr>
              <a:buFont typeface="Wingdings" charset="0"/>
              <a:defRPr sz="1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A50021"/>
              </a:buClr>
              <a:buFont typeface="Wingdings" charset="0"/>
              <a:defRPr sz="1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A50021"/>
              </a:buClr>
              <a:buFont typeface="Wingdings" charset="0"/>
              <a:defRPr sz="1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A50021"/>
              </a:buClr>
              <a:buFont typeface="Wingdings" charset="0"/>
              <a:defRPr sz="1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30000"/>
              </a:spcBef>
              <a:spcAft>
                <a:spcPct val="0"/>
              </a:spcAft>
              <a:buClr>
                <a:srgbClr val="A50021"/>
              </a:buClr>
            </a:pPr>
            <a:r>
              <a:rPr lang="de-DE" sz="2000">
                <a:solidFill>
                  <a:srgbClr val="808080"/>
                </a:solidFill>
              </a:rPr>
              <a:t>mitochondrion</a:t>
            </a:r>
          </a:p>
        </p:txBody>
      </p:sp>
      <p:sp>
        <p:nvSpPr>
          <p:cNvPr id="17411" name="Text Box 4"/>
          <p:cNvSpPr txBox="1">
            <a:spLocks noChangeArrowheads="1"/>
          </p:cNvSpPr>
          <p:nvPr/>
        </p:nvSpPr>
        <p:spPr bwMode="auto">
          <a:xfrm>
            <a:off x="1828800" y="5165725"/>
            <a:ext cx="15376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A50021"/>
              </a:buClr>
              <a:buFont typeface="Wingdings" charset="0"/>
              <a:defRPr sz="1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A50021"/>
              </a:buClr>
              <a:buFont typeface="Wingdings" charset="0"/>
              <a:defRPr sz="1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A50021"/>
              </a:buClr>
              <a:buFont typeface="Wingdings" charset="0"/>
              <a:defRPr sz="1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A50021"/>
              </a:buClr>
              <a:buFont typeface="Wingdings" charset="0"/>
              <a:defRPr sz="1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30000"/>
              </a:spcBef>
              <a:spcAft>
                <a:spcPct val="0"/>
              </a:spcAft>
              <a:buClr>
                <a:srgbClr val="A50021"/>
              </a:buClr>
            </a:pPr>
            <a:r>
              <a:rPr lang="de-DE" sz="2000">
                <a:solidFill>
                  <a:srgbClr val="808080"/>
                </a:solidFill>
              </a:rPr>
              <a:t>kinetoplast</a:t>
            </a:r>
          </a:p>
        </p:txBody>
      </p:sp>
      <p:sp>
        <p:nvSpPr>
          <p:cNvPr id="17412" name="Text Box 5"/>
          <p:cNvSpPr txBox="1">
            <a:spLocks noChangeArrowheads="1"/>
          </p:cNvSpPr>
          <p:nvPr/>
        </p:nvSpPr>
        <p:spPr bwMode="auto">
          <a:xfrm>
            <a:off x="1612901" y="1812925"/>
            <a:ext cx="206338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A50021"/>
              </a:buClr>
              <a:buFont typeface="Wingdings" charset="0"/>
              <a:defRPr sz="1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A50021"/>
              </a:buClr>
              <a:buFont typeface="Wingdings" charset="0"/>
              <a:defRPr sz="1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A50021"/>
              </a:buClr>
              <a:buFont typeface="Wingdings" charset="0"/>
              <a:defRPr sz="1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A50021"/>
              </a:buClr>
              <a:buFont typeface="Wingdings" charset="0"/>
              <a:defRPr sz="1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30000"/>
              </a:spcBef>
              <a:spcAft>
                <a:spcPct val="0"/>
              </a:spcAft>
              <a:buClr>
                <a:srgbClr val="A50021"/>
              </a:buClr>
            </a:pPr>
            <a:r>
              <a:rPr lang="de-DE" sz="2000">
                <a:solidFill>
                  <a:srgbClr val="808080"/>
                </a:solidFill>
              </a:rPr>
              <a:t>flagellar pocket</a:t>
            </a:r>
          </a:p>
        </p:txBody>
      </p:sp>
      <p:sp>
        <p:nvSpPr>
          <p:cNvPr id="17413" name="Text Box 6"/>
          <p:cNvSpPr txBox="1">
            <a:spLocks noChangeArrowheads="1"/>
          </p:cNvSpPr>
          <p:nvPr/>
        </p:nvSpPr>
        <p:spPr bwMode="auto">
          <a:xfrm>
            <a:off x="7620001" y="1143000"/>
            <a:ext cx="1308371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A50021"/>
              </a:buClr>
              <a:buFont typeface="Wingdings" charset="0"/>
              <a:defRPr sz="1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A50021"/>
              </a:buClr>
              <a:buFont typeface="Wingdings" charset="0"/>
              <a:defRPr sz="1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A50021"/>
              </a:buClr>
              <a:buFont typeface="Wingdings" charset="0"/>
              <a:defRPr sz="1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A50021"/>
              </a:buClr>
              <a:buFont typeface="Wingdings" charset="0"/>
              <a:defRPr sz="1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30000"/>
              </a:spcBef>
              <a:spcAft>
                <a:spcPct val="0"/>
              </a:spcAft>
              <a:buClr>
                <a:srgbClr val="A50021"/>
              </a:buClr>
            </a:pPr>
            <a:r>
              <a:rPr lang="de-DE" sz="2000">
                <a:solidFill>
                  <a:srgbClr val="808080"/>
                </a:solidFill>
              </a:rPr>
              <a:t>flagellum</a:t>
            </a:r>
          </a:p>
        </p:txBody>
      </p:sp>
      <p:sp>
        <p:nvSpPr>
          <p:cNvPr id="17414" name="Text Box 7"/>
          <p:cNvSpPr txBox="1">
            <a:spLocks noChangeArrowheads="1"/>
          </p:cNvSpPr>
          <p:nvPr/>
        </p:nvSpPr>
        <p:spPr bwMode="auto">
          <a:xfrm>
            <a:off x="4419601" y="1828800"/>
            <a:ext cx="115448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A50021"/>
              </a:buClr>
              <a:buFont typeface="Wingdings" charset="0"/>
              <a:defRPr sz="1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A50021"/>
              </a:buClr>
              <a:buFont typeface="Wingdings" charset="0"/>
              <a:defRPr sz="1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A50021"/>
              </a:buClr>
              <a:buFont typeface="Wingdings" charset="0"/>
              <a:defRPr sz="1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A50021"/>
              </a:buClr>
              <a:buFont typeface="Wingdings" charset="0"/>
              <a:defRPr sz="1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30000"/>
              </a:spcBef>
              <a:spcAft>
                <a:spcPct val="0"/>
              </a:spcAft>
              <a:buClr>
                <a:srgbClr val="A50021"/>
              </a:buClr>
            </a:pPr>
            <a:r>
              <a:rPr lang="de-DE" sz="2000">
                <a:solidFill>
                  <a:srgbClr val="808080"/>
                </a:solidFill>
              </a:rPr>
              <a:t>nucleus</a:t>
            </a:r>
          </a:p>
        </p:txBody>
      </p:sp>
      <p:sp>
        <p:nvSpPr>
          <p:cNvPr id="17415" name="Line 8"/>
          <p:cNvSpPr>
            <a:spLocks noChangeShapeType="1"/>
          </p:cNvSpPr>
          <p:nvPr/>
        </p:nvSpPr>
        <p:spPr bwMode="auto">
          <a:xfrm>
            <a:off x="2290764" y="2168526"/>
            <a:ext cx="681037" cy="15652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30000"/>
              </a:spcBef>
              <a:spcAft>
                <a:spcPct val="0"/>
              </a:spcAft>
              <a:buClr>
                <a:srgbClr val="A50021"/>
              </a:buClr>
            </a:pPr>
            <a:endParaRPr lang="de-DE" sz="1400" b="1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7416" name="Line 9"/>
          <p:cNvSpPr>
            <a:spLocks noChangeShapeType="1"/>
          </p:cNvSpPr>
          <p:nvPr/>
        </p:nvSpPr>
        <p:spPr bwMode="auto">
          <a:xfrm>
            <a:off x="4953001" y="2209800"/>
            <a:ext cx="295275" cy="1752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30000"/>
              </a:spcBef>
              <a:spcAft>
                <a:spcPct val="0"/>
              </a:spcAft>
              <a:buClr>
                <a:srgbClr val="A50021"/>
              </a:buClr>
            </a:pPr>
            <a:endParaRPr lang="de-DE" sz="1400" b="1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7417" name="Line 10"/>
          <p:cNvSpPr>
            <a:spLocks noChangeShapeType="1"/>
          </p:cNvSpPr>
          <p:nvPr/>
        </p:nvSpPr>
        <p:spPr bwMode="auto">
          <a:xfrm flipV="1">
            <a:off x="2438401" y="4343400"/>
            <a:ext cx="136525" cy="7937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30000"/>
              </a:spcBef>
              <a:spcAft>
                <a:spcPct val="0"/>
              </a:spcAft>
              <a:buClr>
                <a:srgbClr val="A50021"/>
              </a:buClr>
            </a:pPr>
            <a:endParaRPr lang="de-DE" sz="1400" b="1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7418" name="Line 11"/>
          <p:cNvSpPr>
            <a:spLocks noChangeShapeType="1"/>
          </p:cNvSpPr>
          <p:nvPr/>
        </p:nvSpPr>
        <p:spPr bwMode="auto">
          <a:xfrm flipH="1" flipV="1">
            <a:off x="6567489" y="4578350"/>
            <a:ext cx="771525" cy="7937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30000"/>
              </a:spcBef>
              <a:spcAft>
                <a:spcPct val="0"/>
              </a:spcAft>
              <a:buClr>
                <a:srgbClr val="A50021"/>
              </a:buClr>
            </a:pPr>
            <a:endParaRPr lang="de-DE" sz="1400" b="1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7419" name="Line 12"/>
          <p:cNvSpPr>
            <a:spLocks noChangeShapeType="1"/>
          </p:cNvSpPr>
          <p:nvPr/>
        </p:nvSpPr>
        <p:spPr bwMode="auto">
          <a:xfrm flipH="1" flipV="1">
            <a:off x="8305800" y="1524000"/>
            <a:ext cx="4572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30000"/>
              </a:spcBef>
              <a:spcAft>
                <a:spcPct val="0"/>
              </a:spcAft>
              <a:buClr>
                <a:srgbClr val="A50021"/>
              </a:buClr>
            </a:pPr>
            <a:endParaRPr lang="de-DE" sz="1400" b="1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7421" name="Text Box 14"/>
          <p:cNvSpPr txBox="1">
            <a:spLocks noChangeArrowheads="1"/>
          </p:cNvSpPr>
          <p:nvPr/>
        </p:nvSpPr>
        <p:spPr bwMode="auto">
          <a:xfrm>
            <a:off x="6096000" y="1905000"/>
            <a:ext cx="54213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A50021"/>
              </a:buClr>
              <a:buFont typeface="Wingdings" charset="0"/>
              <a:defRPr sz="1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A50021"/>
              </a:buClr>
              <a:buFont typeface="Wingdings" charset="0"/>
              <a:defRPr sz="1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A50021"/>
              </a:buClr>
              <a:buFont typeface="Wingdings" charset="0"/>
              <a:defRPr sz="1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A50021"/>
              </a:buClr>
              <a:buFont typeface="Wingdings" charset="0"/>
              <a:defRPr sz="1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30000"/>
              </a:spcBef>
              <a:spcAft>
                <a:spcPct val="0"/>
              </a:spcAft>
              <a:buClr>
                <a:srgbClr val="A50021"/>
              </a:buClr>
            </a:pPr>
            <a:r>
              <a:rPr lang="de-DE" sz="2000">
                <a:solidFill>
                  <a:srgbClr val="808080"/>
                </a:solidFill>
              </a:rPr>
              <a:t>ER</a:t>
            </a:r>
          </a:p>
        </p:txBody>
      </p:sp>
      <p:sp>
        <p:nvSpPr>
          <p:cNvPr id="17422" name="Line 15"/>
          <p:cNvSpPr>
            <a:spLocks noChangeShapeType="1"/>
          </p:cNvSpPr>
          <p:nvPr/>
        </p:nvSpPr>
        <p:spPr bwMode="auto">
          <a:xfrm flipH="1">
            <a:off x="6248400" y="2286000"/>
            <a:ext cx="76200" cy="1447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30000"/>
              </a:spcBef>
              <a:spcAft>
                <a:spcPct val="0"/>
              </a:spcAft>
              <a:buClr>
                <a:srgbClr val="A50021"/>
              </a:buClr>
            </a:pPr>
            <a:endParaRPr lang="de-DE" sz="1400" b="1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1064980" y="478459"/>
            <a:ext cx="10001951" cy="203261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de-DE" sz="3200" b="1" dirty="0">
                <a:latin typeface="Helvetica" pitchFamily="2" charset="0"/>
              </a:rPr>
              <a:t>PKA </a:t>
            </a:r>
            <a:r>
              <a:rPr lang="de-DE" sz="3200" b="1" dirty="0" err="1">
                <a:latin typeface="Helvetica" pitchFamily="2" charset="0"/>
              </a:rPr>
              <a:t>localizes</a:t>
            </a:r>
            <a:r>
              <a:rPr lang="de-DE" sz="3200" b="1" dirty="0">
                <a:latin typeface="Helvetica" pitchFamily="2" charset="0"/>
              </a:rPr>
              <a:t> in </a:t>
            </a:r>
            <a:r>
              <a:rPr lang="de-DE" sz="3200" b="1" dirty="0" err="1">
                <a:latin typeface="Helvetica" pitchFamily="2" charset="0"/>
              </a:rPr>
              <a:t>the</a:t>
            </a:r>
            <a:r>
              <a:rPr lang="de-DE" sz="3200" b="1" dirty="0">
                <a:latin typeface="Helvetica" pitchFamily="2" charset="0"/>
              </a:rPr>
              <a:t> </a:t>
            </a:r>
            <a:r>
              <a:rPr lang="de-DE" sz="3200" b="1" dirty="0" err="1">
                <a:latin typeface="Helvetica" pitchFamily="2" charset="0"/>
              </a:rPr>
              <a:t>trypanosome</a:t>
            </a:r>
            <a:r>
              <a:rPr lang="de-DE" sz="3200" b="1" dirty="0">
                <a:latin typeface="Helvetica" pitchFamily="2" charset="0"/>
              </a:rPr>
              <a:t> </a:t>
            </a:r>
            <a:r>
              <a:rPr lang="de-DE" sz="3200" b="1" dirty="0" err="1">
                <a:latin typeface="Helvetica" pitchFamily="2" charset="0"/>
              </a:rPr>
              <a:t>flagellum</a:t>
            </a:r>
            <a:endParaRPr lang="de-DE" sz="3200" b="1" dirty="0">
              <a:latin typeface="Helvetica" pitchFamily="2" charset="0"/>
            </a:endParaRPr>
          </a:p>
        </p:txBody>
      </p:sp>
      <p:sp>
        <p:nvSpPr>
          <p:cNvPr id="17426" name="Foliennummernplatzhalt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A50021"/>
              </a:buClr>
              <a:buFont typeface="Wingdings" charset="0"/>
              <a:defRPr sz="1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A50021"/>
              </a:buClr>
              <a:buFont typeface="Wingdings" charset="0"/>
              <a:defRPr sz="1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A50021"/>
              </a:buClr>
              <a:buFont typeface="Wingdings" charset="0"/>
              <a:defRPr sz="1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A50021"/>
              </a:buClr>
              <a:buFont typeface="Wingdings" charset="0"/>
              <a:defRPr sz="1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7F840966-CC3B-D442-B345-BB5E1FBC57B1}" type="slidenum">
              <a:rPr lang="de-DE" sz="1000">
                <a:solidFill>
                  <a:srgbClr val="808080"/>
                </a:solidFill>
              </a:rPr>
              <a:pPr/>
              <a:t>5</a:t>
            </a:fld>
            <a:endParaRPr lang="de-DE" sz="1000">
              <a:solidFill>
                <a:srgbClr val="808080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C9476D0-4180-2D46-97A1-E9AA7E02829C}"/>
              </a:ext>
            </a:extLst>
          </p:cNvPr>
          <p:cNvSpPr/>
          <p:nvPr/>
        </p:nvSpPr>
        <p:spPr>
          <a:xfrm>
            <a:off x="-167" y="6458299"/>
            <a:ext cx="2390862" cy="399701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de-DE" sz="1600" dirty="0">
              <a:solidFill>
                <a:prstClr val="white"/>
              </a:solidFill>
              <a:latin typeface="Perpetua" panose="02020502060401020303" pitchFamily="18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A2EB602-CE26-F74D-A114-53E526506D89}"/>
              </a:ext>
            </a:extLst>
          </p:cNvPr>
          <p:cNvSpPr/>
          <p:nvPr/>
        </p:nvSpPr>
        <p:spPr>
          <a:xfrm>
            <a:off x="11702472" y="6458299"/>
            <a:ext cx="481671" cy="399701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fld id="{8E154822-8697-4847-B575-F647F03C95E8}" type="slidenum">
              <a:rPr lang="de-DE" smtClean="0">
                <a:solidFill>
                  <a:schemeClr val="bg1"/>
                </a:solidFill>
                <a:latin typeface="Perpetua" panose="02020502060401020303" pitchFamily="18" charset="0"/>
              </a:rPr>
              <a:t>5</a:t>
            </a:fld>
            <a:endParaRPr lang="de-DE" dirty="0">
              <a:solidFill>
                <a:schemeClr val="bg1"/>
              </a:solidFill>
              <a:latin typeface="Perpetua" panose="02020502060401020303" pitchFamily="18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2A8F88C-D7AD-B14D-BAF3-4049F39A75B0}"/>
              </a:ext>
            </a:extLst>
          </p:cNvPr>
          <p:cNvSpPr/>
          <p:nvPr/>
        </p:nvSpPr>
        <p:spPr>
          <a:xfrm>
            <a:off x="2432639" y="6458299"/>
            <a:ext cx="9227889" cy="399701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de-DE" sz="1400" dirty="0">
              <a:solidFill>
                <a:schemeClr val="bg1"/>
              </a:solidFill>
              <a:latin typeface="Perpetua" panose="02020502060401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53112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-168" y="0"/>
            <a:ext cx="12184311" cy="6858000"/>
            <a:chOff x="0" y="0"/>
            <a:chExt cx="12184311" cy="6858000"/>
          </a:xfrm>
        </p:grpSpPr>
        <p:sp>
          <p:nvSpPr>
            <p:cNvPr id="5" name="Rectangle 4"/>
            <p:cNvSpPr/>
            <p:nvPr/>
          </p:nvSpPr>
          <p:spPr>
            <a:xfrm>
              <a:off x="0" y="0"/>
              <a:ext cx="9429225" cy="666750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de-DE" sz="3600" dirty="0" err="1">
                  <a:solidFill>
                    <a:schemeClr val="bg1"/>
                  </a:solidFill>
                  <a:latin typeface="Perpetua" panose="02020502060401020303" pitchFamily="18" charset="0"/>
                </a:rPr>
                <a:t>Flagellar</a:t>
              </a:r>
              <a:r>
                <a:rPr lang="de-DE" sz="3600" dirty="0">
                  <a:solidFill>
                    <a:schemeClr val="bg1"/>
                  </a:solidFill>
                  <a:latin typeface="Perpetua" panose="02020502060401020303" pitchFamily="18" charset="0"/>
                </a:rPr>
                <a:t> </a:t>
              </a:r>
              <a:r>
                <a:rPr lang="de-DE" sz="3600" dirty="0" err="1">
                  <a:solidFill>
                    <a:schemeClr val="bg1"/>
                  </a:solidFill>
                  <a:latin typeface="Perpetua" panose="02020502060401020303" pitchFamily="18" charset="0"/>
                </a:rPr>
                <a:t>Localization</a:t>
              </a:r>
              <a:r>
                <a:rPr lang="de-DE" sz="3600" dirty="0">
                  <a:solidFill>
                    <a:schemeClr val="bg1"/>
                  </a:solidFill>
                  <a:latin typeface="Perpetua" panose="02020502060401020303" pitchFamily="18" charset="0"/>
                </a:rPr>
                <a:t> </a:t>
              </a:r>
              <a:r>
                <a:rPr lang="de-DE" sz="3600" dirty="0" err="1">
                  <a:solidFill>
                    <a:schemeClr val="bg1"/>
                  </a:solidFill>
                  <a:latin typeface="Perpetua" panose="02020502060401020303" pitchFamily="18" charset="0"/>
                </a:rPr>
                <a:t>of</a:t>
              </a:r>
              <a:r>
                <a:rPr lang="de-DE" sz="3600" dirty="0">
                  <a:solidFill>
                    <a:schemeClr val="bg1"/>
                  </a:solidFill>
                  <a:latin typeface="Perpetua" panose="02020502060401020303" pitchFamily="18" charset="0"/>
                </a:rPr>
                <a:t> TbPKAR</a:t>
              </a:r>
            </a:p>
          </p:txBody>
        </p:sp>
        <p:sp>
          <p:nvSpPr>
            <p:cNvPr id="6" name="Rectangle 5"/>
            <p:cNvSpPr/>
            <p:nvPr/>
          </p:nvSpPr>
          <p:spPr>
            <a:xfrm>
              <a:off x="1" y="6458299"/>
              <a:ext cx="2390862" cy="399701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/>
              <a:endParaRPr lang="de-DE" sz="1600" dirty="0">
                <a:solidFill>
                  <a:prstClr val="white"/>
                </a:solidFill>
                <a:latin typeface="Perpetua" panose="02020502060401020303" pitchFamily="18" charset="0"/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11702640" y="6458299"/>
              <a:ext cx="481671" cy="399701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fld id="{8E154822-8697-4847-B575-F647F03C95E8}" type="slidenum">
                <a:rPr lang="de-DE" smtClean="0">
                  <a:solidFill>
                    <a:schemeClr val="bg1"/>
                  </a:solidFill>
                  <a:latin typeface="Perpetua" panose="02020502060401020303" pitchFamily="18" charset="0"/>
                </a:rPr>
                <a:t>6</a:t>
              </a:fld>
              <a:endParaRPr lang="de-DE" dirty="0">
                <a:solidFill>
                  <a:schemeClr val="bg1"/>
                </a:solidFill>
                <a:latin typeface="Perpetua" panose="02020502060401020303" pitchFamily="18" charset="0"/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9462782" y="0"/>
              <a:ext cx="2721529" cy="666750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2800" dirty="0" err="1">
                  <a:solidFill>
                    <a:schemeClr val="bg1"/>
                  </a:solidFill>
                  <a:latin typeface="Perpetua" panose="02020502060401020303" pitchFamily="18" charset="0"/>
                </a:rPr>
                <a:t>Introduction</a:t>
              </a:r>
              <a:endParaRPr lang="de-DE" sz="2800" dirty="0">
                <a:solidFill>
                  <a:schemeClr val="bg1"/>
                </a:solidFill>
                <a:latin typeface="Perpetua" panose="02020502060401020303" pitchFamily="18" charset="0"/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2432807" y="6458299"/>
              <a:ext cx="9227889" cy="399701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de-DE" sz="1400" dirty="0">
                <a:solidFill>
                  <a:schemeClr val="bg1"/>
                </a:solidFill>
                <a:latin typeface="Perpetua" panose="02020502060401020303" pitchFamily="18" charset="0"/>
              </a:endParaRPr>
            </a:p>
          </p:txBody>
        </p:sp>
      </p:grp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l="509" t="1184" r="34914" b="21356"/>
          <a:stretch/>
        </p:blipFill>
        <p:spPr>
          <a:xfrm>
            <a:off x="4204987" y="749450"/>
            <a:ext cx="5303380" cy="250553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"/>
          <a:srcRect l="66369" t="2041" r="707" b="2427"/>
          <a:stretch/>
        </p:blipFill>
        <p:spPr>
          <a:xfrm>
            <a:off x="4720484" y="2544255"/>
            <a:ext cx="3032599" cy="3465826"/>
          </a:xfrm>
          <a:prstGeom prst="rect">
            <a:avLst/>
          </a:prstGeom>
          <a:ln>
            <a:solidFill>
              <a:schemeClr val="tx1"/>
            </a:solidFill>
          </a:ln>
        </p:spPr>
      </p:pic>
      <p:grpSp>
        <p:nvGrpSpPr>
          <p:cNvPr id="11" name="Group 10"/>
          <p:cNvGrpSpPr>
            <a:grpSpLocks noChangeAspect="1"/>
          </p:cNvGrpSpPr>
          <p:nvPr/>
        </p:nvGrpSpPr>
        <p:grpSpPr>
          <a:xfrm>
            <a:off x="7888980" y="3121461"/>
            <a:ext cx="2190248" cy="3231767"/>
            <a:chOff x="1502572" y="1933935"/>
            <a:chExt cx="2190248" cy="3231767"/>
          </a:xfrm>
        </p:grpSpPr>
        <p:pic>
          <p:nvPicPr>
            <p:cNvPr id="15" name="Picture 14" descr="1-s2"/>
            <p:cNvPicPr/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292" t="39883" r="20439"/>
            <a:stretch/>
          </p:blipFill>
          <p:spPr bwMode="auto">
            <a:xfrm>
              <a:off x="1502572" y="1933935"/>
              <a:ext cx="2190248" cy="292024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" name="Rectangle 11"/>
            <p:cNvSpPr/>
            <p:nvPr/>
          </p:nvSpPr>
          <p:spPr>
            <a:xfrm>
              <a:off x="1680983" y="4854181"/>
              <a:ext cx="1785351" cy="3115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/>
                <a:t>(Ralston et al., 2009)</a:t>
              </a:r>
            </a:p>
          </p:txBody>
        </p:sp>
      </p:grpSp>
      <p:grpSp>
        <p:nvGrpSpPr>
          <p:cNvPr id="16" name="Group 15"/>
          <p:cNvGrpSpPr>
            <a:grpSpLocks noChangeAspect="1"/>
          </p:cNvGrpSpPr>
          <p:nvPr/>
        </p:nvGrpSpPr>
        <p:grpSpPr>
          <a:xfrm>
            <a:off x="1902574" y="2859932"/>
            <a:ext cx="2260358" cy="2919344"/>
            <a:chOff x="6448425" y="3048000"/>
            <a:chExt cx="2131714" cy="2753195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 rotWithShape="1">
            <a:blip r:embed="rId5"/>
            <a:srcRect l="34509" t="13493" r="34408"/>
            <a:stretch/>
          </p:blipFill>
          <p:spPr>
            <a:xfrm>
              <a:off x="6448425" y="3048000"/>
              <a:ext cx="2131714" cy="2753195"/>
            </a:xfrm>
            <a:prstGeom prst="rect">
              <a:avLst/>
            </a:prstGeom>
          </p:spPr>
        </p:pic>
        <p:sp>
          <p:nvSpPr>
            <p:cNvPr id="14" name="TextBox 13"/>
            <p:cNvSpPr txBox="1"/>
            <p:nvPr/>
          </p:nvSpPr>
          <p:spPr>
            <a:xfrm>
              <a:off x="7664504" y="5087918"/>
              <a:ext cx="915635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chemeClr val="accent6"/>
                  </a:solidFill>
                </a:rPr>
                <a:t>TbPKAR</a:t>
              </a:r>
            </a:p>
            <a:p>
              <a:r>
                <a:rPr lang="en-US" dirty="0">
                  <a:solidFill>
                    <a:srgbClr val="FF0000"/>
                  </a:solidFill>
                </a:rPr>
                <a:t>PFR</a:t>
              </a:r>
            </a:p>
          </p:txBody>
        </p:sp>
      </p:grpSp>
      <p:sp>
        <p:nvSpPr>
          <p:cNvPr id="17" name="Rectangle 16"/>
          <p:cNvSpPr/>
          <p:nvPr/>
        </p:nvSpPr>
        <p:spPr>
          <a:xfrm>
            <a:off x="3225442" y="6085216"/>
            <a:ext cx="31684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(</a:t>
            </a:r>
            <a:r>
              <a:rPr lang="en-US" dirty="0" err="1"/>
              <a:t>Krumbholz</a:t>
            </a:r>
            <a:r>
              <a:rPr lang="en-US" dirty="0"/>
              <a:t> Ph. D. thesis , 2006)</a:t>
            </a:r>
          </a:p>
        </p:txBody>
      </p:sp>
    </p:spTree>
    <p:extLst>
      <p:ext uri="{BB962C8B-B14F-4D97-AF65-F5344CB8AC3E}">
        <p14:creationId xmlns:p14="http://schemas.microsoft.com/office/powerpoint/2010/main" val="24167180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-168" y="0"/>
            <a:ext cx="12184311" cy="6858000"/>
            <a:chOff x="0" y="0"/>
            <a:chExt cx="12184311" cy="6858000"/>
          </a:xfrm>
        </p:grpSpPr>
        <p:sp>
          <p:nvSpPr>
            <p:cNvPr id="5" name="Rectangle 4"/>
            <p:cNvSpPr/>
            <p:nvPr/>
          </p:nvSpPr>
          <p:spPr>
            <a:xfrm>
              <a:off x="0" y="0"/>
              <a:ext cx="9429225" cy="666750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de-DE" sz="3600" dirty="0">
                  <a:solidFill>
                    <a:schemeClr val="bg1"/>
                  </a:solidFill>
                  <a:latin typeface="Perpetua" panose="02020502060401020303" pitchFamily="18" charset="0"/>
                </a:rPr>
                <a:t>Protein-protein-</a:t>
              </a:r>
              <a:r>
                <a:rPr lang="de-DE" sz="3600" dirty="0" err="1">
                  <a:solidFill>
                    <a:schemeClr val="bg1"/>
                  </a:solidFill>
                  <a:latin typeface="Perpetua" panose="02020502060401020303" pitchFamily="18" charset="0"/>
                </a:rPr>
                <a:t>interaction</a:t>
              </a:r>
              <a:r>
                <a:rPr lang="de-DE" sz="3600" dirty="0">
                  <a:solidFill>
                    <a:schemeClr val="bg1"/>
                  </a:solidFill>
                  <a:latin typeface="Perpetua" panose="02020502060401020303" pitchFamily="18" charset="0"/>
                </a:rPr>
                <a:t> </a:t>
              </a:r>
              <a:r>
                <a:rPr lang="de-DE" sz="3600" dirty="0" err="1">
                  <a:solidFill>
                    <a:schemeClr val="bg1"/>
                  </a:solidFill>
                  <a:latin typeface="Perpetua" panose="02020502060401020303" pitchFamily="18" charset="0"/>
                </a:rPr>
                <a:t>analysis</a:t>
              </a:r>
              <a:endParaRPr lang="de-DE" sz="3600" dirty="0">
                <a:solidFill>
                  <a:schemeClr val="bg1"/>
                </a:solidFill>
                <a:latin typeface="Perpetua" panose="02020502060401020303" pitchFamily="18" charset="0"/>
              </a:endParaRPr>
            </a:p>
          </p:txBody>
        </p:sp>
        <p:sp>
          <p:nvSpPr>
            <p:cNvPr id="6" name="Rectangle 5"/>
            <p:cNvSpPr/>
            <p:nvPr/>
          </p:nvSpPr>
          <p:spPr>
            <a:xfrm>
              <a:off x="1" y="6458299"/>
              <a:ext cx="2390862" cy="399701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/>
              <a:endParaRPr lang="de-DE" sz="1600" dirty="0">
                <a:solidFill>
                  <a:prstClr val="white"/>
                </a:solidFill>
                <a:latin typeface="Perpetua" panose="02020502060401020303" pitchFamily="18" charset="0"/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11702640" y="6458299"/>
              <a:ext cx="481671" cy="399701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fld id="{8E154822-8697-4847-B575-F647F03C95E8}" type="slidenum">
                <a:rPr lang="de-DE" smtClean="0">
                  <a:solidFill>
                    <a:schemeClr val="bg1"/>
                  </a:solidFill>
                  <a:latin typeface="Perpetua" panose="02020502060401020303" pitchFamily="18" charset="0"/>
                </a:rPr>
                <a:t>7</a:t>
              </a:fld>
              <a:endParaRPr lang="de-DE" dirty="0">
                <a:solidFill>
                  <a:schemeClr val="bg1"/>
                </a:solidFill>
                <a:latin typeface="Perpetua" panose="02020502060401020303" pitchFamily="18" charset="0"/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9462782" y="0"/>
              <a:ext cx="2721529" cy="666750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2800" dirty="0" err="1">
                  <a:solidFill>
                    <a:schemeClr val="bg1"/>
                  </a:solidFill>
                  <a:latin typeface="Perpetua" panose="02020502060401020303" pitchFamily="18" charset="0"/>
                </a:rPr>
                <a:t>Introduction</a:t>
              </a:r>
              <a:endParaRPr lang="de-DE" sz="2800" dirty="0">
                <a:solidFill>
                  <a:schemeClr val="bg1"/>
                </a:solidFill>
                <a:latin typeface="Perpetua" panose="02020502060401020303" pitchFamily="18" charset="0"/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2432807" y="6458299"/>
              <a:ext cx="9227889" cy="399701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de-DE" sz="1400" dirty="0">
                <a:solidFill>
                  <a:schemeClr val="bg1"/>
                </a:solidFill>
                <a:latin typeface="Perpetua" panose="02020502060401020303" pitchFamily="18" charset="0"/>
              </a:endParaRPr>
            </a:p>
          </p:txBody>
        </p:sp>
      </p:grpSp>
      <p:pic>
        <p:nvPicPr>
          <p:cNvPr id="18" name="Picture 17">
            <a:extLst>
              <a:ext uri="{FF2B5EF4-FFF2-40B4-BE49-F238E27FC236}">
                <a16:creationId xmlns:a16="http://schemas.microsoft.com/office/drawing/2014/main" id="{88BD4F10-E2AF-E341-B35E-6045DF1ACC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0845" y="709775"/>
            <a:ext cx="8057561" cy="5705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66014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uppieren 9">
            <a:extLst>
              <a:ext uri="{FF2B5EF4-FFF2-40B4-BE49-F238E27FC236}">
                <a16:creationId xmlns:a16="http://schemas.microsoft.com/office/drawing/2014/main" id="{4F12CD83-E2B5-4446-83C2-D76755CC4B0A}"/>
              </a:ext>
            </a:extLst>
          </p:cNvPr>
          <p:cNvGrpSpPr/>
          <p:nvPr/>
        </p:nvGrpSpPr>
        <p:grpSpPr>
          <a:xfrm>
            <a:off x="1565566" y="1495583"/>
            <a:ext cx="3400909" cy="609600"/>
            <a:chOff x="1140611" y="2311400"/>
            <a:chExt cx="3400909" cy="609600"/>
          </a:xfrm>
        </p:grpSpPr>
        <p:sp>
          <p:nvSpPr>
            <p:cNvPr id="8" name="Rechteck: abgerundete Ecken 7">
              <a:extLst>
                <a:ext uri="{FF2B5EF4-FFF2-40B4-BE49-F238E27FC236}">
                  <a16:creationId xmlns:a16="http://schemas.microsoft.com/office/drawing/2014/main" id="{617DE055-316A-45D3-9121-00E43BBADCF3}"/>
                </a:ext>
              </a:extLst>
            </p:cNvPr>
            <p:cNvSpPr/>
            <p:nvPr/>
          </p:nvSpPr>
          <p:spPr>
            <a:xfrm>
              <a:off x="2306320" y="2468880"/>
              <a:ext cx="2235200" cy="29464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dirty="0" err="1"/>
                <a:t>bait</a:t>
              </a:r>
              <a:endParaRPr lang="en-US" dirty="0"/>
            </a:p>
          </p:txBody>
        </p:sp>
        <p:sp>
          <p:nvSpPr>
            <p:cNvPr id="9" name="Ellipse 8">
              <a:extLst>
                <a:ext uri="{FF2B5EF4-FFF2-40B4-BE49-F238E27FC236}">
                  <a16:creationId xmlns:a16="http://schemas.microsoft.com/office/drawing/2014/main" id="{433F70F9-A65E-4057-BA39-D972E57C5DE6}"/>
                </a:ext>
              </a:extLst>
            </p:cNvPr>
            <p:cNvSpPr/>
            <p:nvPr/>
          </p:nvSpPr>
          <p:spPr>
            <a:xfrm>
              <a:off x="1140611" y="2311400"/>
              <a:ext cx="1297789" cy="609600"/>
            </a:xfrm>
            <a:prstGeom prst="ellipse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dirty="0" err="1"/>
                <a:t>enzyme</a:t>
              </a:r>
              <a:endParaRPr lang="en-US" dirty="0"/>
            </a:p>
          </p:txBody>
        </p:sp>
      </p:grpSp>
      <p:grpSp>
        <p:nvGrpSpPr>
          <p:cNvPr id="16" name="Gruppieren 15">
            <a:extLst>
              <a:ext uri="{FF2B5EF4-FFF2-40B4-BE49-F238E27FC236}">
                <a16:creationId xmlns:a16="http://schemas.microsoft.com/office/drawing/2014/main" id="{E4E877A4-C7D9-4B8B-8BA9-AE8F5CE6D5E0}"/>
              </a:ext>
            </a:extLst>
          </p:cNvPr>
          <p:cNvGrpSpPr/>
          <p:nvPr/>
        </p:nvGrpSpPr>
        <p:grpSpPr>
          <a:xfrm>
            <a:off x="1565566" y="2885877"/>
            <a:ext cx="3400909" cy="1478280"/>
            <a:chOff x="1326112" y="3525520"/>
            <a:chExt cx="3400909" cy="1478280"/>
          </a:xfrm>
        </p:grpSpPr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1B3322B2-9887-4C5F-9BD0-2FC0AEA1A824}"/>
                </a:ext>
              </a:extLst>
            </p:cNvPr>
            <p:cNvSpPr/>
            <p:nvPr/>
          </p:nvSpPr>
          <p:spPr>
            <a:xfrm>
              <a:off x="2203571" y="4196080"/>
              <a:ext cx="840659" cy="807720"/>
            </a:xfrm>
            <a:prstGeom prst="ellipse">
              <a:avLst/>
            </a:prstGeom>
            <a:solidFill>
              <a:srgbClr val="97E9E5"/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1" name="Gruppieren 10">
              <a:extLst>
                <a:ext uri="{FF2B5EF4-FFF2-40B4-BE49-F238E27FC236}">
                  <a16:creationId xmlns:a16="http://schemas.microsoft.com/office/drawing/2014/main" id="{31DC9430-7CDF-4528-8F89-A1F196312A37}"/>
                </a:ext>
              </a:extLst>
            </p:cNvPr>
            <p:cNvGrpSpPr/>
            <p:nvPr/>
          </p:nvGrpSpPr>
          <p:grpSpPr>
            <a:xfrm>
              <a:off x="1326112" y="3891280"/>
              <a:ext cx="3400909" cy="609600"/>
              <a:chOff x="1140611" y="2311400"/>
              <a:chExt cx="3400909" cy="609600"/>
            </a:xfrm>
          </p:grpSpPr>
          <p:sp>
            <p:nvSpPr>
              <p:cNvPr id="12" name="Rechteck: abgerundete Ecken 11">
                <a:extLst>
                  <a:ext uri="{FF2B5EF4-FFF2-40B4-BE49-F238E27FC236}">
                    <a16:creationId xmlns:a16="http://schemas.microsoft.com/office/drawing/2014/main" id="{E9927092-EBEF-48FC-B74A-D78F00E51784}"/>
                  </a:ext>
                </a:extLst>
              </p:cNvPr>
              <p:cNvSpPr/>
              <p:nvPr/>
            </p:nvSpPr>
            <p:spPr>
              <a:xfrm>
                <a:off x="2306320" y="2468880"/>
                <a:ext cx="2235200" cy="294640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dirty="0" err="1"/>
                  <a:t>bait</a:t>
                </a:r>
                <a:endParaRPr lang="en-US" dirty="0"/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D6E4D1C5-BCCE-488A-8616-5C83270287AA}"/>
                  </a:ext>
                </a:extLst>
              </p:cNvPr>
              <p:cNvSpPr/>
              <p:nvPr/>
            </p:nvSpPr>
            <p:spPr>
              <a:xfrm>
                <a:off x="1140611" y="2311400"/>
                <a:ext cx="1297789" cy="609600"/>
              </a:xfrm>
              <a:prstGeom prst="ellipse">
                <a:avLst/>
              </a:prstGeom>
              <a:solidFill>
                <a:schemeClr val="bg2">
                  <a:lumMod val="75000"/>
                </a:schemeClr>
              </a:solidFill>
              <a:ln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dirty="0" err="1"/>
                  <a:t>enzyme</a:t>
                </a:r>
                <a:endParaRPr lang="en-US" dirty="0"/>
              </a:p>
            </p:txBody>
          </p:sp>
        </p:grpSp>
        <p:sp>
          <p:nvSpPr>
            <p:cNvPr id="14" name="Rechteck: abgerundete Ecken 13">
              <a:extLst>
                <a:ext uri="{FF2B5EF4-FFF2-40B4-BE49-F238E27FC236}">
                  <a16:creationId xmlns:a16="http://schemas.microsoft.com/office/drawing/2014/main" id="{CC024C03-C518-47CB-86ED-231D0A84F027}"/>
                </a:ext>
              </a:extLst>
            </p:cNvPr>
            <p:cNvSpPr/>
            <p:nvPr/>
          </p:nvSpPr>
          <p:spPr>
            <a:xfrm>
              <a:off x="3130590" y="3525520"/>
              <a:ext cx="1287699" cy="523240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29" name="Gruppieren 28">
            <a:extLst>
              <a:ext uri="{FF2B5EF4-FFF2-40B4-BE49-F238E27FC236}">
                <a16:creationId xmlns:a16="http://schemas.microsoft.com/office/drawing/2014/main" id="{30AC1E5D-6BC7-4C06-844D-BE72779452BD}"/>
              </a:ext>
            </a:extLst>
          </p:cNvPr>
          <p:cNvGrpSpPr/>
          <p:nvPr/>
        </p:nvGrpSpPr>
        <p:grpSpPr>
          <a:xfrm>
            <a:off x="4101903" y="4260330"/>
            <a:ext cx="3938760" cy="2378579"/>
            <a:chOff x="3475499" y="4051617"/>
            <a:chExt cx="3955802" cy="2388870"/>
          </a:xfrm>
        </p:grpSpPr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8785CAAF-F2C5-4082-9DC5-7895F60B9CA2}"/>
                </a:ext>
              </a:extLst>
            </p:cNvPr>
            <p:cNvSpPr/>
            <p:nvPr/>
          </p:nvSpPr>
          <p:spPr>
            <a:xfrm>
              <a:off x="3475499" y="4051617"/>
              <a:ext cx="3048776" cy="2388870"/>
            </a:xfrm>
            <a:prstGeom prst="ellips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  <a:effectLst>
              <a:softEdge rad="317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7" name="Gruppieren 16">
              <a:extLst>
                <a:ext uri="{FF2B5EF4-FFF2-40B4-BE49-F238E27FC236}">
                  <a16:creationId xmlns:a16="http://schemas.microsoft.com/office/drawing/2014/main" id="{1813669F-13E5-4F2B-A971-DA00BD9D65AA}"/>
                </a:ext>
              </a:extLst>
            </p:cNvPr>
            <p:cNvGrpSpPr/>
            <p:nvPr/>
          </p:nvGrpSpPr>
          <p:grpSpPr>
            <a:xfrm>
              <a:off x="4033744" y="4531360"/>
              <a:ext cx="3397557" cy="1478280"/>
              <a:chOff x="1329464" y="3525520"/>
              <a:chExt cx="3397557" cy="1478280"/>
            </a:xfrm>
          </p:grpSpPr>
          <p:sp>
            <p:nvSpPr>
              <p:cNvPr id="18" name="Ellipse 17">
                <a:extLst>
                  <a:ext uri="{FF2B5EF4-FFF2-40B4-BE49-F238E27FC236}">
                    <a16:creationId xmlns:a16="http://schemas.microsoft.com/office/drawing/2014/main" id="{187ACFDF-B606-44F8-9C7B-DFC8A58CF520}"/>
                  </a:ext>
                </a:extLst>
              </p:cNvPr>
              <p:cNvSpPr/>
              <p:nvPr/>
            </p:nvSpPr>
            <p:spPr>
              <a:xfrm>
                <a:off x="2203571" y="4196080"/>
                <a:ext cx="840659" cy="807720"/>
              </a:xfrm>
              <a:prstGeom prst="ellipse">
                <a:avLst/>
              </a:prstGeom>
              <a:solidFill>
                <a:srgbClr val="97E9E5"/>
              </a:solidFill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9" name="Gruppieren 18">
                <a:extLst>
                  <a:ext uri="{FF2B5EF4-FFF2-40B4-BE49-F238E27FC236}">
                    <a16:creationId xmlns:a16="http://schemas.microsoft.com/office/drawing/2014/main" id="{9CAB709B-F998-4AF2-8D98-978759036317}"/>
                  </a:ext>
                </a:extLst>
              </p:cNvPr>
              <p:cNvGrpSpPr/>
              <p:nvPr/>
            </p:nvGrpSpPr>
            <p:grpSpPr>
              <a:xfrm>
                <a:off x="1329464" y="3891280"/>
                <a:ext cx="3397557" cy="609600"/>
                <a:chOff x="1143963" y="2311400"/>
                <a:chExt cx="3397557" cy="609600"/>
              </a:xfrm>
            </p:grpSpPr>
            <p:sp>
              <p:nvSpPr>
                <p:cNvPr id="21" name="Rechteck: abgerundete Ecken 20">
                  <a:extLst>
                    <a:ext uri="{FF2B5EF4-FFF2-40B4-BE49-F238E27FC236}">
                      <a16:creationId xmlns:a16="http://schemas.microsoft.com/office/drawing/2014/main" id="{FE19EAC0-240B-4DAF-9A0A-545C221B7E82}"/>
                    </a:ext>
                  </a:extLst>
                </p:cNvPr>
                <p:cNvSpPr/>
                <p:nvPr/>
              </p:nvSpPr>
              <p:spPr>
                <a:xfrm>
                  <a:off x="2306320" y="2468880"/>
                  <a:ext cx="2235200" cy="294640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dirty="0" err="1"/>
                    <a:t>bait</a:t>
                  </a:r>
                  <a:endParaRPr lang="en-US" dirty="0"/>
                </a:p>
              </p:txBody>
            </p:sp>
            <p:sp>
              <p:nvSpPr>
                <p:cNvPr id="22" name="Ellipse 21">
                  <a:extLst>
                    <a:ext uri="{FF2B5EF4-FFF2-40B4-BE49-F238E27FC236}">
                      <a16:creationId xmlns:a16="http://schemas.microsoft.com/office/drawing/2014/main" id="{CB0B4CFC-9EE6-4C5E-B005-A323A08101DE}"/>
                    </a:ext>
                  </a:extLst>
                </p:cNvPr>
                <p:cNvSpPr/>
                <p:nvPr/>
              </p:nvSpPr>
              <p:spPr>
                <a:xfrm>
                  <a:off x="1143963" y="2311400"/>
                  <a:ext cx="1294436" cy="609600"/>
                </a:xfrm>
                <a:prstGeom prst="ellipse">
                  <a:avLst/>
                </a:prstGeom>
                <a:solidFill>
                  <a:schemeClr val="bg2">
                    <a:lumMod val="75000"/>
                  </a:schemeClr>
                </a:solidFill>
                <a:ln>
                  <a:solidFill>
                    <a:schemeClr val="tx1">
                      <a:lumMod val="85000"/>
                      <a:lumOff val="1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dirty="0" err="1"/>
                    <a:t>enzyme</a:t>
                  </a:r>
                  <a:endParaRPr lang="en-US" dirty="0"/>
                </a:p>
              </p:txBody>
            </p:sp>
          </p:grpSp>
          <p:sp>
            <p:nvSpPr>
              <p:cNvPr id="20" name="Rechteck: abgerundete Ecken 19">
                <a:extLst>
                  <a:ext uri="{FF2B5EF4-FFF2-40B4-BE49-F238E27FC236}">
                    <a16:creationId xmlns:a16="http://schemas.microsoft.com/office/drawing/2014/main" id="{FF66AADF-5F20-4951-B934-5E3AD13A84AF}"/>
                  </a:ext>
                </a:extLst>
              </p:cNvPr>
              <p:cNvSpPr/>
              <p:nvPr/>
            </p:nvSpPr>
            <p:spPr>
              <a:xfrm>
                <a:off x="3130590" y="3525520"/>
                <a:ext cx="1287699" cy="523240"/>
              </a:xfrm>
              <a:prstGeom prst="round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23" name="Ellipse 22">
              <a:extLst>
                <a:ext uri="{FF2B5EF4-FFF2-40B4-BE49-F238E27FC236}">
                  <a16:creationId xmlns:a16="http://schemas.microsoft.com/office/drawing/2014/main" id="{6D278C9B-4337-420C-966F-19E64A5E1F7C}"/>
                </a:ext>
              </a:extLst>
            </p:cNvPr>
            <p:cNvSpPr/>
            <p:nvPr/>
          </p:nvSpPr>
          <p:spPr>
            <a:xfrm>
              <a:off x="4309557" y="5349240"/>
              <a:ext cx="223520" cy="221774"/>
            </a:xfrm>
            <a:prstGeom prst="ellipse">
              <a:avLst/>
            </a:prstGeom>
            <a:solidFill>
              <a:srgbClr val="C00000"/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Ellipse 23">
              <a:extLst>
                <a:ext uri="{FF2B5EF4-FFF2-40B4-BE49-F238E27FC236}">
                  <a16:creationId xmlns:a16="http://schemas.microsoft.com/office/drawing/2014/main" id="{D4797846-9C0A-478B-9501-BCA1C826ACB6}"/>
                </a:ext>
              </a:extLst>
            </p:cNvPr>
            <p:cNvSpPr/>
            <p:nvPr/>
          </p:nvSpPr>
          <p:spPr>
            <a:xfrm>
              <a:off x="5899764" y="5285343"/>
              <a:ext cx="223520" cy="221774"/>
            </a:xfrm>
            <a:prstGeom prst="ellipse">
              <a:avLst/>
            </a:prstGeom>
            <a:solidFill>
              <a:srgbClr val="C00000"/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Ellipse 24">
              <a:extLst>
                <a:ext uri="{FF2B5EF4-FFF2-40B4-BE49-F238E27FC236}">
                  <a16:creationId xmlns:a16="http://schemas.microsoft.com/office/drawing/2014/main" id="{74D759C6-2102-409D-B418-AAC71F20C666}"/>
                </a:ext>
              </a:extLst>
            </p:cNvPr>
            <p:cNvSpPr/>
            <p:nvPr/>
          </p:nvSpPr>
          <p:spPr>
            <a:xfrm>
              <a:off x="4981834" y="5811520"/>
              <a:ext cx="223520" cy="221774"/>
            </a:xfrm>
            <a:prstGeom prst="ellipse">
              <a:avLst/>
            </a:prstGeom>
            <a:solidFill>
              <a:srgbClr val="C00000"/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2B98B566-2C8F-4C98-901F-99A267649D44}"/>
                </a:ext>
              </a:extLst>
            </p:cNvPr>
            <p:cNvSpPr/>
            <p:nvPr/>
          </p:nvSpPr>
          <p:spPr>
            <a:xfrm>
              <a:off x="5653466" y="4713446"/>
              <a:ext cx="223520" cy="221774"/>
            </a:xfrm>
            <a:prstGeom prst="ellipse">
              <a:avLst/>
            </a:prstGeom>
            <a:solidFill>
              <a:srgbClr val="C00000"/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7" name="Ellipse 26">
            <a:extLst>
              <a:ext uri="{FF2B5EF4-FFF2-40B4-BE49-F238E27FC236}">
                <a16:creationId xmlns:a16="http://schemas.microsoft.com/office/drawing/2014/main" id="{316A1AB2-6B69-49E9-B55E-69BA10B984AD}"/>
              </a:ext>
            </a:extLst>
          </p:cNvPr>
          <p:cNvSpPr/>
          <p:nvPr/>
        </p:nvSpPr>
        <p:spPr>
          <a:xfrm>
            <a:off x="2092742" y="5662771"/>
            <a:ext cx="223520" cy="221774"/>
          </a:xfrm>
          <a:prstGeom prst="ellipse">
            <a:avLst/>
          </a:prstGeom>
          <a:solidFill>
            <a:srgbClr val="C00000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4" name="Gruppieren 53">
            <a:extLst>
              <a:ext uri="{FF2B5EF4-FFF2-40B4-BE49-F238E27FC236}">
                <a16:creationId xmlns:a16="http://schemas.microsoft.com/office/drawing/2014/main" id="{BE6A9456-2901-482A-806A-4C6CE1017FB1}"/>
              </a:ext>
            </a:extLst>
          </p:cNvPr>
          <p:cNvGrpSpPr/>
          <p:nvPr/>
        </p:nvGrpSpPr>
        <p:grpSpPr>
          <a:xfrm>
            <a:off x="8164094" y="3137124"/>
            <a:ext cx="3362075" cy="1608687"/>
            <a:chOff x="6575064" y="4008325"/>
            <a:chExt cx="4384370" cy="2097835"/>
          </a:xfrm>
        </p:grpSpPr>
        <p:sp>
          <p:nvSpPr>
            <p:cNvPr id="30" name="Ellipse 29">
              <a:extLst>
                <a:ext uri="{FF2B5EF4-FFF2-40B4-BE49-F238E27FC236}">
                  <a16:creationId xmlns:a16="http://schemas.microsoft.com/office/drawing/2014/main" id="{24D5E27E-6CCA-4BA1-B9B1-EAB939D5DCF4}"/>
                </a:ext>
              </a:extLst>
            </p:cNvPr>
            <p:cNvSpPr/>
            <p:nvPr/>
          </p:nvSpPr>
          <p:spPr>
            <a:xfrm>
              <a:off x="7548880" y="4511676"/>
              <a:ext cx="1838774" cy="1594484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200" dirty="0" err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Beads</a:t>
              </a:r>
              <a:r>
                <a:rPr lang="de-DE" sz="12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 </a:t>
              </a:r>
              <a:r>
                <a:rPr lang="de-DE" sz="1200" dirty="0" err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with</a:t>
              </a:r>
              <a:r>
                <a:rPr lang="de-DE" sz="12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 high </a:t>
              </a:r>
              <a:r>
                <a:rPr lang="de-DE" sz="1200" dirty="0" err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affinity</a:t>
              </a:r>
              <a:r>
                <a:rPr lang="de-DE" sz="12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 </a:t>
              </a:r>
              <a:r>
                <a:rPr lang="de-DE" sz="1200" dirty="0" err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to</a:t>
              </a:r>
              <a:r>
                <a:rPr lang="de-DE" sz="12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 </a:t>
              </a:r>
              <a:r>
                <a:rPr lang="de-DE" sz="1200" dirty="0" err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substrate</a:t>
              </a:r>
              <a:endParaRPr lang="en-US" sz="12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grpSp>
          <p:nvGrpSpPr>
            <p:cNvPr id="33" name="Gruppieren 32">
              <a:extLst>
                <a:ext uri="{FF2B5EF4-FFF2-40B4-BE49-F238E27FC236}">
                  <a16:creationId xmlns:a16="http://schemas.microsoft.com/office/drawing/2014/main" id="{D8AD85AA-D626-4012-A131-B51203A14BCF}"/>
                </a:ext>
              </a:extLst>
            </p:cNvPr>
            <p:cNvGrpSpPr/>
            <p:nvPr/>
          </p:nvGrpSpPr>
          <p:grpSpPr>
            <a:xfrm rot="19836581">
              <a:off x="9490331" y="4285909"/>
              <a:ext cx="1469103" cy="523240"/>
              <a:chOff x="10031503" y="3979864"/>
              <a:chExt cx="1469103" cy="523240"/>
            </a:xfrm>
          </p:grpSpPr>
          <p:sp>
            <p:nvSpPr>
              <p:cNvPr id="31" name="Rechteck: abgerundete Ecken 30">
                <a:extLst>
                  <a:ext uri="{FF2B5EF4-FFF2-40B4-BE49-F238E27FC236}">
                    <a16:creationId xmlns:a16="http://schemas.microsoft.com/office/drawing/2014/main" id="{FE1471A4-5E33-49EE-AA31-1097A819A6CD}"/>
                  </a:ext>
                </a:extLst>
              </p:cNvPr>
              <p:cNvSpPr/>
              <p:nvPr/>
            </p:nvSpPr>
            <p:spPr>
              <a:xfrm>
                <a:off x="10212907" y="3979864"/>
                <a:ext cx="1287699" cy="523240"/>
              </a:xfrm>
              <a:prstGeom prst="round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2" name="Ellipse 31">
                <a:extLst>
                  <a:ext uri="{FF2B5EF4-FFF2-40B4-BE49-F238E27FC236}">
                    <a16:creationId xmlns:a16="http://schemas.microsoft.com/office/drawing/2014/main" id="{74BAEB7C-865C-4288-9C09-803E0087CAF5}"/>
                  </a:ext>
                </a:extLst>
              </p:cNvPr>
              <p:cNvSpPr/>
              <p:nvPr/>
            </p:nvSpPr>
            <p:spPr>
              <a:xfrm>
                <a:off x="10031503" y="4161950"/>
                <a:ext cx="223520" cy="221774"/>
              </a:xfrm>
              <a:prstGeom prst="ellipse">
                <a:avLst/>
              </a:prstGeom>
              <a:solidFill>
                <a:srgbClr val="C00000"/>
              </a:solidFill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36" name="Gruppieren 35">
              <a:extLst>
                <a:ext uri="{FF2B5EF4-FFF2-40B4-BE49-F238E27FC236}">
                  <a16:creationId xmlns:a16="http://schemas.microsoft.com/office/drawing/2014/main" id="{7F4624D4-7317-47EF-B96A-AA8696FBD0CE}"/>
                </a:ext>
              </a:extLst>
            </p:cNvPr>
            <p:cNvGrpSpPr/>
            <p:nvPr/>
          </p:nvGrpSpPr>
          <p:grpSpPr>
            <a:xfrm rot="16576810">
              <a:off x="6570421" y="4012968"/>
              <a:ext cx="840659" cy="831374"/>
              <a:chOff x="6381045" y="3597276"/>
              <a:chExt cx="840659" cy="831374"/>
            </a:xfrm>
          </p:grpSpPr>
          <p:sp>
            <p:nvSpPr>
              <p:cNvPr id="34" name="Ellipse 33">
                <a:extLst>
                  <a:ext uri="{FF2B5EF4-FFF2-40B4-BE49-F238E27FC236}">
                    <a16:creationId xmlns:a16="http://schemas.microsoft.com/office/drawing/2014/main" id="{AEF8101E-EC96-4D13-BC78-16C92307A825}"/>
                  </a:ext>
                </a:extLst>
              </p:cNvPr>
              <p:cNvSpPr/>
              <p:nvPr/>
            </p:nvSpPr>
            <p:spPr>
              <a:xfrm>
                <a:off x="6381045" y="3597276"/>
                <a:ext cx="840659" cy="807720"/>
              </a:xfrm>
              <a:prstGeom prst="ellipse">
                <a:avLst/>
              </a:prstGeom>
              <a:solidFill>
                <a:srgbClr val="97E9E5"/>
              </a:solidFill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" name="Ellipse 34">
                <a:extLst>
                  <a:ext uri="{FF2B5EF4-FFF2-40B4-BE49-F238E27FC236}">
                    <a16:creationId xmlns:a16="http://schemas.microsoft.com/office/drawing/2014/main" id="{441093EB-ED97-41BF-8B75-248E71A04547}"/>
                  </a:ext>
                </a:extLst>
              </p:cNvPr>
              <p:cNvSpPr/>
              <p:nvPr/>
            </p:nvSpPr>
            <p:spPr>
              <a:xfrm>
                <a:off x="6455028" y="4206876"/>
                <a:ext cx="223520" cy="221774"/>
              </a:xfrm>
              <a:prstGeom prst="ellipse">
                <a:avLst/>
              </a:prstGeom>
              <a:solidFill>
                <a:srgbClr val="C00000"/>
              </a:solidFill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cxnSp>
          <p:nvCxnSpPr>
            <p:cNvPr id="38" name="Gerader Verbinder 37">
              <a:extLst>
                <a:ext uri="{FF2B5EF4-FFF2-40B4-BE49-F238E27FC236}">
                  <a16:creationId xmlns:a16="http://schemas.microsoft.com/office/drawing/2014/main" id="{6406F910-FFF4-4EA0-92AD-C91735BB122D}"/>
                </a:ext>
              </a:extLst>
            </p:cNvPr>
            <p:cNvCxnSpPr>
              <a:cxnSpLocks/>
            </p:cNvCxnSpPr>
            <p:nvPr/>
          </p:nvCxnSpPr>
          <p:spPr>
            <a:xfrm>
              <a:off x="7442522" y="4816476"/>
              <a:ext cx="208344" cy="12302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41" name="Gerader Verbinder 40">
              <a:extLst>
                <a:ext uri="{FF2B5EF4-FFF2-40B4-BE49-F238E27FC236}">
                  <a16:creationId xmlns:a16="http://schemas.microsoft.com/office/drawing/2014/main" id="{E026FE1A-5633-405E-9F48-10C81E299EB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238484" y="4816476"/>
              <a:ext cx="208345" cy="33316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42" name="Gerader Verbinder 41">
              <a:extLst>
                <a:ext uri="{FF2B5EF4-FFF2-40B4-BE49-F238E27FC236}">
                  <a16:creationId xmlns:a16="http://schemas.microsoft.com/office/drawing/2014/main" id="{54BEC9EE-5E15-4BC4-9189-3057B900D73A}"/>
                </a:ext>
              </a:extLst>
            </p:cNvPr>
            <p:cNvCxnSpPr>
              <a:cxnSpLocks/>
            </p:cNvCxnSpPr>
            <p:nvPr/>
          </p:nvCxnSpPr>
          <p:spPr>
            <a:xfrm>
              <a:off x="7401904" y="4618299"/>
              <a:ext cx="39523" cy="198177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grpSp>
          <p:nvGrpSpPr>
            <p:cNvPr id="53" name="Gruppieren 52">
              <a:extLst>
                <a:ext uri="{FF2B5EF4-FFF2-40B4-BE49-F238E27FC236}">
                  <a16:creationId xmlns:a16="http://schemas.microsoft.com/office/drawing/2014/main" id="{1999802A-A1B3-42EB-BAC4-13C8446B14EB}"/>
                </a:ext>
              </a:extLst>
            </p:cNvPr>
            <p:cNvGrpSpPr/>
            <p:nvPr/>
          </p:nvGrpSpPr>
          <p:grpSpPr>
            <a:xfrm rot="6730225">
              <a:off x="9388305" y="4830475"/>
              <a:ext cx="369118" cy="321197"/>
              <a:chOff x="7764793" y="4043159"/>
              <a:chExt cx="369118" cy="321197"/>
            </a:xfrm>
          </p:grpSpPr>
          <p:cxnSp>
            <p:nvCxnSpPr>
              <p:cNvPr id="47" name="Gerader Verbinder 46">
                <a:extLst>
                  <a:ext uri="{FF2B5EF4-FFF2-40B4-BE49-F238E27FC236}">
                    <a16:creationId xmlns:a16="http://schemas.microsoft.com/office/drawing/2014/main" id="{326FAA00-3CBF-4183-9FA2-3D20AD4C6FE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968831" y="4241336"/>
                <a:ext cx="165080" cy="123020"/>
              </a:xfrm>
              <a:prstGeom prst="line">
                <a:avLst/>
              </a:prstGeom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8" name="Gerader Verbinder 47">
                <a:extLst>
                  <a:ext uri="{FF2B5EF4-FFF2-40B4-BE49-F238E27FC236}">
                    <a16:creationId xmlns:a16="http://schemas.microsoft.com/office/drawing/2014/main" id="{D95EC6A3-D92F-46E5-AD5C-0738CBF1074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764793" y="4241336"/>
                <a:ext cx="208345" cy="33316"/>
              </a:xfrm>
              <a:prstGeom prst="line">
                <a:avLst/>
              </a:prstGeom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9" name="Gerader Verbinder 48">
                <a:extLst>
                  <a:ext uri="{FF2B5EF4-FFF2-40B4-BE49-F238E27FC236}">
                    <a16:creationId xmlns:a16="http://schemas.microsoft.com/office/drawing/2014/main" id="{A0C4C024-2B85-4796-A166-872FA871551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928213" y="4043159"/>
                <a:ext cx="39523" cy="198177"/>
              </a:xfrm>
              <a:prstGeom prst="line">
                <a:avLst/>
              </a:prstGeom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</p:grpSp>
      <p:sp>
        <p:nvSpPr>
          <p:cNvPr id="55" name="Textfeld 54">
            <a:extLst>
              <a:ext uri="{FF2B5EF4-FFF2-40B4-BE49-F238E27FC236}">
                <a16:creationId xmlns:a16="http://schemas.microsoft.com/office/drawing/2014/main" id="{BAF6C74D-199C-4E75-B557-BE0FFDA385E1}"/>
              </a:ext>
            </a:extLst>
          </p:cNvPr>
          <p:cNvSpPr txBox="1"/>
          <p:nvPr/>
        </p:nvSpPr>
        <p:spPr>
          <a:xfrm>
            <a:off x="8926003" y="1520442"/>
            <a:ext cx="1483355" cy="64633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de-DE" dirty="0" err="1"/>
              <a:t>Identification</a:t>
            </a:r>
            <a:r>
              <a:rPr lang="de-DE" dirty="0"/>
              <a:t> </a:t>
            </a:r>
          </a:p>
          <a:p>
            <a:pPr algn="ctr"/>
            <a:r>
              <a:rPr lang="de-DE" dirty="0" err="1"/>
              <a:t>by</a:t>
            </a:r>
            <a:r>
              <a:rPr lang="de-DE" dirty="0"/>
              <a:t> MS/MS</a:t>
            </a:r>
            <a:endParaRPr lang="en-US" dirty="0"/>
          </a:p>
        </p:txBody>
      </p:sp>
      <p:cxnSp>
        <p:nvCxnSpPr>
          <p:cNvPr id="57" name="Gerade Verbindung mit Pfeil 56">
            <a:extLst>
              <a:ext uri="{FF2B5EF4-FFF2-40B4-BE49-F238E27FC236}">
                <a16:creationId xmlns:a16="http://schemas.microsoft.com/office/drawing/2014/main" id="{1BECE2E7-6CD0-412D-8A3D-BC7AEDF0BA87}"/>
              </a:ext>
            </a:extLst>
          </p:cNvPr>
          <p:cNvCxnSpPr/>
          <p:nvPr/>
        </p:nvCxnSpPr>
        <p:spPr>
          <a:xfrm>
            <a:off x="3763932" y="2105183"/>
            <a:ext cx="0" cy="618191"/>
          </a:xfrm>
          <a:prstGeom prst="straightConnector1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Verbinder: gewinkelt 59">
            <a:extLst>
              <a:ext uri="{FF2B5EF4-FFF2-40B4-BE49-F238E27FC236}">
                <a16:creationId xmlns:a16="http://schemas.microsoft.com/office/drawing/2014/main" id="{16C4B720-C4C9-4830-9E4E-E3BBDA93D7C9}"/>
              </a:ext>
            </a:extLst>
          </p:cNvPr>
          <p:cNvCxnSpPr/>
          <p:nvPr/>
        </p:nvCxnSpPr>
        <p:spPr>
          <a:xfrm rot="16200000" flipH="1">
            <a:off x="3045573" y="4606441"/>
            <a:ext cx="1294441" cy="818219"/>
          </a:xfrm>
          <a:prstGeom prst="bentConnector3">
            <a:avLst>
              <a:gd name="adj1" fmla="val 100106"/>
            </a:avLst>
          </a:prstGeom>
          <a:ln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Verbinder: gewinkelt 62">
            <a:extLst>
              <a:ext uri="{FF2B5EF4-FFF2-40B4-BE49-F238E27FC236}">
                <a16:creationId xmlns:a16="http://schemas.microsoft.com/office/drawing/2014/main" id="{622694E5-355F-47DC-B285-39B5F692D7C5}"/>
              </a:ext>
            </a:extLst>
          </p:cNvPr>
          <p:cNvCxnSpPr/>
          <p:nvPr/>
        </p:nvCxnSpPr>
        <p:spPr>
          <a:xfrm flipV="1">
            <a:off x="8327671" y="4933317"/>
            <a:ext cx="1340010" cy="888489"/>
          </a:xfrm>
          <a:prstGeom prst="bentConnector3">
            <a:avLst>
              <a:gd name="adj1" fmla="val 99989"/>
            </a:avLst>
          </a:prstGeom>
          <a:ln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Gerade Verbindung mit Pfeil 65">
            <a:extLst>
              <a:ext uri="{FF2B5EF4-FFF2-40B4-BE49-F238E27FC236}">
                <a16:creationId xmlns:a16="http://schemas.microsoft.com/office/drawing/2014/main" id="{C2E8FAF4-BDB1-45D0-BC35-4861EA58F428}"/>
              </a:ext>
            </a:extLst>
          </p:cNvPr>
          <p:cNvCxnSpPr/>
          <p:nvPr/>
        </p:nvCxnSpPr>
        <p:spPr>
          <a:xfrm flipV="1">
            <a:off x="9683658" y="2406342"/>
            <a:ext cx="0" cy="775671"/>
          </a:xfrm>
          <a:prstGeom prst="straightConnector1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Textfeld 67">
            <a:extLst>
              <a:ext uri="{FF2B5EF4-FFF2-40B4-BE49-F238E27FC236}">
                <a16:creationId xmlns:a16="http://schemas.microsoft.com/office/drawing/2014/main" id="{F20B5512-41E5-472E-8788-FE74B0AF46E3}"/>
              </a:ext>
            </a:extLst>
          </p:cNvPr>
          <p:cNvSpPr txBox="1"/>
          <p:nvPr/>
        </p:nvSpPr>
        <p:spPr>
          <a:xfrm>
            <a:off x="430587" y="2451357"/>
            <a:ext cx="19495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/>
              <a:t>Cellular</a:t>
            </a:r>
            <a:r>
              <a:rPr lang="de-DE" dirty="0"/>
              <a:t> </a:t>
            </a:r>
            <a:r>
              <a:rPr lang="de-DE" dirty="0" err="1"/>
              <a:t>expression</a:t>
            </a:r>
            <a:endParaRPr lang="en-US" dirty="0"/>
          </a:p>
        </p:txBody>
      </p:sp>
      <p:sp>
        <p:nvSpPr>
          <p:cNvPr id="69" name="Textfeld 68">
            <a:extLst>
              <a:ext uri="{FF2B5EF4-FFF2-40B4-BE49-F238E27FC236}">
                <a16:creationId xmlns:a16="http://schemas.microsoft.com/office/drawing/2014/main" id="{9A300E68-7D22-400D-B173-0F85D1A00F9F}"/>
              </a:ext>
            </a:extLst>
          </p:cNvPr>
          <p:cNvSpPr txBox="1"/>
          <p:nvPr/>
        </p:nvSpPr>
        <p:spPr>
          <a:xfrm>
            <a:off x="1688782" y="5884545"/>
            <a:ext cx="10548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dirty="0" err="1"/>
              <a:t>substrate</a:t>
            </a:r>
            <a:endParaRPr lang="en-US" dirty="0"/>
          </a:p>
        </p:txBody>
      </p:sp>
      <p:sp>
        <p:nvSpPr>
          <p:cNvPr id="70" name="Textfeld 69">
            <a:extLst>
              <a:ext uri="{FF2B5EF4-FFF2-40B4-BE49-F238E27FC236}">
                <a16:creationId xmlns:a16="http://schemas.microsoft.com/office/drawing/2014/main" id="{587CECED-9441-4246-9F18-091384394984}"/>
              </a:ext>
            </a:extLst>
          </p:cNvPr>
          <p:cNvSpPr txBox="1"/>
          <p:nvPr/>
        </p:nvSpPr>
        <p:spPr>
          <a:xfrm>
            <a:off x="9931015" y="5052555"/>
            <a:ext cx="185358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dirty="0"/>
              <a:t>Capture </a:t>
            </a:r>
            <a:r>
              <a:rPr lang="de-DE" dirty="0" err="1"/>
              <a:t>of</a:t>
            </a:r>
            <a:r>
              <a:rPr lang="de-DE" dirty="0"/>
              <a:t> </a:t>
            </a:r>
          </a:p>
          <a:p>
            <a:pPr algn="ctr"/>
            <a:r>
              <a:rPr lang="de-DE" dirty="0" err="1"/>
              <a:t>modified</a:t>
            </a:r>
            <a:r>
              <a:rPr lang="de-DE" dirty="0"/>
              <a:t> </a:t>
            </a:r>
            <a:r>
              <a:rPr lang="de-DE" dirty="0" err="1"/>
              <a:t>proteins</a:t>
            </a:r>
            <a:endParaRPr lang="en-US" dirty="0"/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69DEC32D-26C6-467C-997A-E8375BF4DA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66E09-B9B1-4A3A-B2EB-680B98940E4B}" type="slidenum">
              <a:rPr lang="en-US" smtClean="0"/>
              <a:t>8</a:t>
            </a:fld>
            <a:endParaRPr lang="en-US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EC2A9D72-D137-0B4A-B336-944712377AA9}"/>
              </a:ext>
            </a:extLst>
          </p:cNvPr>
          <p:cNvSpPr/>
          <p:nvPr/>
        </p:nvSpPr>
        <p:spPr>
          <a:xfrm>
            <a:off x="-168" y="0"/>
            <a:ext cx="9429225" cy="66675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3600" dirty="0" err="1">
                <a:solidFill>
                  <a:schemeClr val="bg1"/>
                </a:solidFill>
                <a:latin typeface="Perpetua" panose="02020502060401020303" pitchFamily="18" charset="0"/>
              </a:rPr>
              <a:t>Proximity</a:t>
            </a:r>
            <a:r>
              <a:rPr lang="de-DE" sz="3600" dirty="0">
                <a:solidFill>
                  <a:schemeClr val="bg1"/>
                </a:solidFill>
                <a:latin typeface="Perpetua" panose="02020502060401020303" pitchFamily="18" charset="0"/>
              </a:rPr>
              <a:t> </a:t>
            </a:r>
            <a:r>
              <a:rPr lang="de-DE" sz="3600" dirty="0" err="1">
                <a:solidFill>
                  <a:schemeClr val="bg1"/>
                </a:solidFill>
                <a:latin typeface="Perpetua" panose="02020502060401020303" pitchFamily="18" charset="0"/>
              </a:rPr>
              <a:t>proteomics</a:t>
            </a:r>
            <a:endParaRPr lang="de-DE" sz="3600" dirty="0">
              <a:solidFill>
                <a:schemeClr val="bg1"/>
              </a:solidFill>
              <a:latin typeface="Perpetua" panose="02020502060401020303" pitchFamily="18" charset="0"/>
            </a:endParaRP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95AFF6AD-4172-0847-A303-9E04E3607A3D}"/>
              </a:ext>
            </a:extLst>
          </p:cNvPr>
          <p:cNvSpPr/>
          <p:nvPr/>
        </p:nvSpPr>
        <p:spPr>
          <a:xfrm>
            <a:off x="9462614" y="0"/>
            <a:ext cx="2721529" cy="66675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dirty="0" err="1">
                <a:solidFill>
                  <a:schemeClr val="bg1"/>
                </a:solidFill>
                <a:latin typeface="Perpetua" panose="02020502060401020303" pitchFamily="18" charset="0"/>
              </a:rPr>
              <a:t>Introduction</a:t>
            </a:r>
            <a:endParaRPr lang="de-DE" sz="2800" dirty="0">
              <a:solidFill>
                <a:schemeClr val="bg1"/>
              </a:solidFill>
              <a:latin typeface="Perpetua" panose="02020502060401020303" pitchFamily="18" charset="0"/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344481BF-0EAE-1A4D-B0DC-6B448E897C4B}"/>
              </a:ext>
            </a:extLst>
          </p:cNvPr>
          <p:cNvSpPr/>
          <p:nvPr/>
        </p:nvSpPr>
        <p:spPr>
          <a:xfrm>
            <a:off x="-167" y="6458299"/>
            <a:ext cx="2390862" cy="399701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de-DE" sz="1600" dirty="0">
              <a:solidFill>
                <a:prstClr val="white"/>
              </a:solidFill>
              <a:latin typeface="Perpetua" panose="02020502060401020303" pitchFamily="18" charset="0"/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A81BCBAD-DB0D-3F46-B239-B0D9DFE46605}"/>
              </a:ext>
            </a:extLst>
          </p:cNvPr>
          <p:cNvSpPr/>
          <p:nvPr/>
        </p:nvSpPr>
        <p:spPr>
          <a:xfrm>
            <a:off x="11702472" y="6458299"/>
            <a:ext cx="481671" cy="399701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fld id="{8E154822-8697-4847-B575-F647F03C95E8}" type="slidenum">
              <a:rPr lang="de-DE" smtClean="0">
                <a:solidFill>
                  <a:schemeClr val="bg1"/>
                </a:solidFill>
                <a:latin typeface="Perpetua" panose="02020502060401020303" pitchFamily="18" charset="0"/>
              </a:rPr>
              <a:t>8</a:t>
            </a:fld>
            <a:endParaRPr lang="de-DE" dirty="0">
              <a:solidFill>
                <a:schemeClr val="bg1"/>
              </a:solidFill>
              <a:latin typeface="Perpetua" panose="02020502060401020303" pitchFamily="18" charset="0"/>
            </a:endParaRP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201077BA-05DA-3042-8EE2-E66076E58370}"/>
              </a:ext>
            </a:extLst>
          </p:cNvPr>
          <p:cNvSpPr/>
          <p:nvPr/>
        </p:nvSpPr>
        <p:spPr>
          <a:xfrm>
            <a:off x="2432639" y="6458299"/>
            <a:ext cx="9227889" cy="399701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de-DE" sz="1400" dirty="0">
              <a:solidFill>
                <a:schemeClr val="bg1"/>
              </a:solidFill>
              <a:latin typeface="Perpetua" panose="02020502060401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14432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uppieren 9">
            <a:extLst>
              <a:ext uri="{FF2B5EF4-FFF2-40B4-BE49-F238E27FC236}">
                <a16:creationId xmlns:a16="http://schemas.microsoft.com/office/drawing/2014/main" id="{4F12CD83-E2B5-4446-83C2-D76755CC4B0A}"/>
              </a:ext>
            </a:extLst>
          </p:cNvPr>
          <p:cNvGrpSpPr/>
          <p:nvPr/>
        </p:nvGrpSpPr>
        <p:grpSpPr>
          <a:xfrm>
            <a:off x="1887995" y="1495583"/>
            <a:ext cx="3078480" cy="609600"/>
            <a:chOff x="1463040" y="2311400"/>
            <a:chExt cx="3078480" cy="609600"/>
          </a:xfrm>
        </p:grpSpPr>
        <p:sp>
          <p:nvSpPr>
            <p:cNvPr id="8" name="Rechteck: abgerundete Ecken 7">
              <a:extLst>
                <a:ext uri="{FF2B5EF4-FFF2-40B4-BE49-F238E27FC236}">
                  <a16:creationId xmlns:a16="http://schemas.microsoft.com/office/drawing/2014/main" id="{617DE055-316A-45D3-9121-00E43BBADCF3}"/>
                </a:ext>
              </a:extLst>
            </p:cNvPr>
            <p:cNvSpPr/>
            <p:nvPr/>
          </p:nvSpPr>
          <p:spPr>
            <a:xfrm>
              <a:off x="2306320" y="2468880"/>
              <a:ext cx="2235200" cy="29464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dirty="0" err="1"/>
                <a:t>bait</a:t>
              </a:r>
              <a:endParaRPr lang="en-US" dirty="0"/>
            </a:p>
          </p:txBody>
        </p:sp>
        <p:sp>
          <p:nvSpPr>
            <p:cNvPr id="9" name="Ellipse 8">
              <a:extLst>
                <a:ext uri="{FF2B5EF4-FFF2-40B4-BE49-F238E27FC236}">
                  <a16:creationId xmlns:a16="http://schemas.microsoft.com/office/drawing/2014/main" id="{433F70F9-A65E-4057-BA39-D972E57C5DE6}"/>
                </a:ext>
              </a:extLst>
            </p:cNvPr>
            <p:cNvSpPr/>
            <p:nvPr/>
          </p:nvSpPr>
          <p:spPr>
            <a:xfrm>
              <a:off x="1463040" y="2311400"/>
              <a:ext cx="975360" cy="609600"/>
            </a:xfrm>
            <a:prstGeom prst="ellipse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dirty="0" err="1"/>
                <a:t>BirA</a:t>
              </a:r>
              <a:r>
                <a:rPr lang="de-DE" dirty="0"/>
                <a:t>*</a:t>
              </a:r>
              <a:endParaRPr lang="en-US" dirty="0"/>
            </a:p>
          </p:txBody>
        </p:sp>
      </p:grpSp>
      <p:grpSp>
        <p:nvGrpSpPr>
          <p:cNvPr id="16" name="Gruppieren 15">
            <a:extLst>
              <a:ext uri="{FF2B5EF4-FFF2-40B4-BE49-F238E27FC236}">
                <a16:creationId xmlns:a16="http://schemas.microsoft.com/office/drawing/2014/main" id="{E4E877A4-C7D9-4B8B-8BA9-AE8F5CE6D5E0}"/>
              </a:ext>
            </a:extLst>
          </p:cNvPr>
          <p:cNvGrpSpPr/>
          <p:nvPr/>
        </p:nvGrpSpPr>
        <p:grpSpPr>
          <a:xfrm>
            <a:off x="1887995" y="2885877"/>
            <a:ext cx="3078480" cy="1478280"/>
            <a:chOff x="1648541" y="3525520"/>
            <a:chExt cx="3078480" cy="1478280"/>
          </a:xfrm>
        </p:grpSpPr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1B3322B2-9887-4C5F-9BD0-2FC0AEA1A824}"/>
                </a:ext>
              </a:extLst>
            </p:cNvPr>
            <p:cNvSpPr/>
            <p:nvPr/>
          </p:nvSpPr>
          <p:spPr>
            <a:xfrm>
              <a:off x="2203571" y="4196080"/>
              <a:ext cx="840659" cy="807720"/>
            </a:xfrm>
            <a:prstGeom prst="ellipse">
              <a:avLst/>
            </a:prstGeom>
            <a:solidFill>
              <a:srgbClr val="97E9E5"/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1" name="Gruppieren 10">
              <a:extLst>
                <a:ext uri="{FF2B5EF4-FFF2-40B4-BE49-F238E27FC236}">
                  <a16:creationId xmlns:a16="http://schemas.microsoft.com/office/drawing/2014/main" id="{31DC9430-7CDF-4528-8F89-A1F196312A37}"/>
                </a:ext>
              </a:extLst>
            </p:cNvPr>
            <p:cNvGrpSpPr/>
            <p:nvPr/>
          </p:nvGrpSpPr>
          <p:grpSpPr>
            <a:xfrm>
              <a:off x="1648541" y="3891280"/>
              <a:ext cx="3078480" cy="609600"/>
              <a:chOff x="1463040" y="2311400"/>
              <a:chExt cx="3078480" cy="609600"/>
            </a:xfrm>
          </p:grpSpPr>
          <p:sp>
            <p:nvSpPr>
              <p:cNvPr id="12" name="Rechteck: abgerundete Ecken 11">
                <a:extLst>
                  <a:ext uri="{FF2B5EF4-FFF2-40B4-BE49-F238E27FC236}">
                    <a16:creationId xmlns:a16="http://schemas.microsoft.com/office/drawing/2014/main" id="{E9927092-EBEF-48FC-B74A-D78F00E51784}"/>
                  </a:ext>
                </a:extLst>
              </p:cNvPr>
              <p:cNvSpPr/>
              <p:nvPr/>
            </p:nvSpPr>
            <p:spPr>
              <a:xfrm>
                <a:off x="2306320" y="2468880"/>
                <a:ext cx="2235200" cy="294640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dirty="0" err="1"/>
                  <a:t>bait</a:t>
                </a:r>
                <a:endParaRPr lang="en-US" dirty="0"/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D6E4D1C5-BCCE-488A-8616-5C83270287AA}"/>
                  </a:ext>
                </a:extLst>
              </p:cNvPr>
              <p:cNvSpPr/>
              <p:nvPr/>
            </p:nvSpPr>
            <p:spPr>
              <a:xfrm>
                <a:off x="1463040" y="2311400"/>
                <a:ext cx="975360" cy="609600"/>
              </a:xfrm>
              <a:prstGeom prst="ellipse">
                <a:avLst/>
              </a:prstGeom>
              <a:solidFill>
                <a:schemeClr val="bg2">
                  <a:lumMod val="75000"/>
                </a:schemeClr>
              </a:solidFill>
              <a:ln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dirty="0" err="1"/>
                  <a:t>BirA</a:t>
                </a:r>
                <a:r>
                  <a:rPr lang="de-DE" dirty="0"/>
                  <a:t>*</a:t>
                </a:r>
                <a:endParaRPr lang="en-US" dirty="0"/>
              </a:p>
            </p:txBody>
          </p:sp>
        </p:grpSp>
        <p:sp>
          <p:nvSpPr>
            <p:cNvPr id="14" name="Rechteck: abgerundete Ecken 13">
              <a:extLst>
                <a:ext uri="{FF2B5EF4-FFF2-40B4-BE49-F238E27FC236}">
                  <a16:creationId xmlns:a16="http://schemas.microsoft.com/office/drawing/2014/main" id="{CC024C03-C518-47CB-86ED-231D0A84F027}"/>
                </a:ext>
              </a:extLst>
            </p:cNvPr>
            <p:cNvSpPr/>
            <p:nvPr/>
          </p:nvSpPr>
          <p:spPr>
            <a:xfrm>
              <a:off x="3130590" y="3525520"/>
              <a:ext cx="1287699" cy="523240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29" name="Gruppieren 28">
            <a:extLst>
              <a:ext uri="{FF2B5EF4-FFF2-40B4-BE49-F238E27FC236}">
                <a16:creationId xmlns:a16="http://schemas.microsoft.com/office/drawing/2014/main" id="{30AC1E5D-6BC7-4C06-844D-BE72779452BD}"/>
              </a:ext>
            </a:extLst>
          </p:cNvPr>
          <p:cNvGrpSpPr/>
          <p:nvPr/>
        </p:nvGrpSpPr>
        <p:grpSpPr>
          <a:xfrm>
            <a:off x="4101903" y="4260330"/>
            <a:ext cx="3938760" cy="2378579"/>
            <a:chOff x="3475499" y="4051617"/>
            <a:chExt cx="3955802" cy="2388870"/>
          </a:xfrm>
        </p:grpSpPr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8785CAAF-F2C5-4082-9DC5-7895F60B9CA2}"/>
                </a:ext>
              </a:extLst>
            </p:cNvPr>
            <p:cNvSpPr/>
            <p:nvPr/>
          </p:nvSpPr>
          <p:spPr>
            <a:xfrm>
              <a:off x="3475499" y="4051617"/>
              <a:ext cx="3048776" cy="2388870"/>
            </a:xfrm>
            <a:prstGeom prst="ellips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  <a:effectLst>
              <a:softEdge rad="317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7" name="Gruppieren 16">
              <a:extLst>
                <a:ext uri="{FF2B5EF4-FFF2-40B4-BE49-F238E27FC236}">
                  <a16:creationId xmlns:a16="http://schemas.microsoft.com/office/drawing/2014/main" id="{1813669F-13E5-4F2B-A971-DA00BD9D65AA}"/>
                </a:ext>
              </a:extLst>
            </p:cNvPr>
            <p:cNvGrpSpPr/>
            <p:nvPr/>
          </p:nvGrpSpPr>
          <p:grpSpPr>
            <a:xfrm>
              <a:off x="4352821" y="4531360"/>
              <a:ext cx="3078480" cy="1478280"/>
              <a:chOff x="1648541" y="3525520"/>
              <a:chExt cx="3078480" cy="1478280"/>
            </a:xfrm>
          </p:grpSpPr>
          <p:sp>
            <p:nvSpPr>
              <p:cNvPr id="18" name="Ellipse 17">
                <a:extLst>
                  <a:ext uri="{FF2B5EF4-FFF2-40B4-BE49-F238E27FC236}">
                    <a16:creationId xmlns:a16="http://schemas.microsoft.com/office/drawing/2014/main" id="{187ACFDF-B606-44F8-9C7B-DFC8A58CF520}"/>
                  </a:ext>
                </a:extLst>
              </p:cNvPr>
              <p:cNvSpPr/>
              <p:nvPr/>
            </p:nvSpPr>
            <p:spPr>
              <a:xfrm>
                <a:off x="2203571" y="4196080"/>
                <a:ext cx="840659" cy="807720"/>
              </a:xfrm>
              <a:prstGeom prst="ellipse">
                <a:avLst/>
              </a:prstGeom>
              <a:solidFill>
                <a:srgbClr val="97E9E5"/>
              </a:solidFill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9" name="Gruppieren 18">
                <a:extLst>
                  <a:ext uri="{FF2B5EF4-FFF2-40B4-BE49-F238E27FC236}">
                    <a16:creationId xmlns:a16="http://schemas.microsoft.com/office/drawing/2014/main" id="{9CAB709B-F998-4AF2-8D98-978759036317}"/>
                  </a:ext>
                </a:extLst>
              </p:cNvPr>
              <p:cNvGrpSpPr/>
              <p:nvPr/>
            </p:nvGrpSpPr>
            <p:grpSpPr>
              <a:xfrm>
                <a:off x="1648541" y="3891280"/>
                <a:ext cx="3078480" cy="609600"/>
                <a:chOff x="1463040" y="2311400"/>
                <a:chExt cx="3078480" cy="609600"/>
              </a:xfrm>
            </p:grpSpPr>
            <p:sp>
              <p:nvSpPr>
                <p:cNvPr id="21" name="Rechteck: abgerundete Ecken 20">
                  <a:extLst>
                    <a:ext uri="{FF2B5EF4-FFF2-40B4-BE49-F238E27FC236}">
                      <a16:creationId xmlns:a16="http://schemas.microsoft.com/office/drawing/2014/main" id="{FE19EAC0-240B-4DAF-9A0A-545C221B7E82}"/>
                    </a:ext>
                  </a:extLst>
                </p:cNvPr>
                <p:cNvSpPr/>
                <p:nvPr/>
              </p:nvSpPr>
              <p:spPr>
                <a:xfrm>
                  <a:off x="2306320" y="2468880"/>
                  <a:ext cx="2235200" cy="294640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dirty="0" err="1"/>
                    <a:t>bait</a:t>
                  </a:r>
                  <a:endParaRPr lang="en-US" dirty="0"/>
                </a:p>
              </p:txBody>
            </p:sp>
            <p:sp>
              <p:nvSpPr>
                <p:cNvPr id="22" name="Ellipse 21">
                  <a:extLst>
                    <a:ext uri="{FF2B5EF4-FFF2-40B4-BE49-F238E27FC236}">
                      <a16:creationId xmlns:a16="http://schemas.microsoft.com/office/drawing/2014/main" id="{CB0B4CFC-9EE6-4C5E-B005-A323A08101DE}"/>
                    </a:ext>
                  </a:extLst>
                </p:cNvPr>
                <p:cNvSpPr/>
                <p:nvPr/>
              </p:nvSpPr>
              <p:spPr>
                <a:xfrm>
                  <a:off x="1463040" y="2311400"/>
                  <a:ext cx="975360" cy="609600"/>
                </a:xfrm>
                <a:prstGeom prst="ellipse">
                  <a:avLst/>
                </a:prstGeom>
                <a:solidFill>
                  <a:schemeClr val="bg2">
                    <a:lumMod val="75000"/>
                  </a:schemeClr>
                </a:solidFill>
                <a:ln>
                  <a:solidFill>
                    <a:schemeClr val="tx1">
                      <a:lumMod val="85000"/>
                      <a:lumOff val="1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dirty="0" err="1"/>
                    <a:t>BirA</a:t>
                  </a:r>
                  <a:r>
                    <a:rPr lang="de-DE" dirty="0"/>
                    <a:t>*</a:t>
                  </a:r>
                  <a:endParaRPr lang="en-US" dirty="0"/>
                </a:p>
              </p:txBody>
            </p:sp>
          </p:grpSp>
          <p:sp>
            <p:nvSpPr>
              <p:cNvPr id="20" name="Rechteck: abgerundete Ecken 19">
                <a:extLst>
                  <a:ext uri="{FF2B5EF4-FFF2-40B4-BE49-F238E27FC236}">
                    <a16:creationId xmlns:a16="http://schemas.microsoft.com/office/drawing/2014/main" id="{FF66AADF-5F20-4951-B934-5E3AD13A84AF}"/>
                  </a:ext>
                </a:extLst>
              </p:cNvPr>
              <p:cNvSpPr/>
              <p:nvPr/>
            </p:nvSpPr>
            <p:spPr>
              <a:xfrm>
                <a:off x="3130590" y="3525520"/>
                <a:ext cx="1287699" cy="523240"/>
              </a:xfrm>
              <a:prstGeom prst="round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23" name="Ellipse 22">
              <a:extLst>
                <a:ext uri="{FF2B5EF4-FFF2-40B4-BE49-F238E27FC236}">
                  <a16:creationId xmlns:a16="http://schemas.microsoft.com/office/drawing/2014/main" id="{6D278C9B-4337-420C-966F-19E64A5E1F7C}"/>
                </a:ext>
              </a:extLst>
            </p:cNvPr>
            <p:cNvSpPr/>
            <p:nvPr/>
          </p:nvSpPr>
          <p:spPr>
            <a:xfrm>
              <a:off x="4309557" y="5349240"/>
              <a:ext cx="223520" cy="221774"/>
            </a:xfrm>
            <a:prstGeom prst="ellipse">
              <a:avLst/>
            </a:prstGeom>
            <a:solidFill>
              <a:srgbClr val="C00000"/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Ellipse 23">
              <a:extLst>
                <a:ext uri="{FF2B5EF4-FFF2-40B4-BE49-F238E27FC236}">
                  <a16:creationId xmlns:a16="http://schemas.microsoft.com/office/drawing/2014/main" id="{D4797846-9C0A-478B-9501-BCA1C826ACB6}"/>
                </a:ext>
              </a:extLst>
            </p:cNvPr>
            <p:cNvSpPr/>
            <p:nvPr/>
          </p:nvSpPr>
          <p:spPr>
            <a:xfrm>
              <a:off x="5899764" y="5285343"/>
              <a:ext cx="223520" cy="221774"/>
            </a:xfrm>
            <a:prstGeom prst="ellipse">
              <a:avLst/>
            </a:prstGeom>
            <a:solidFill>
              <a:srgbClr val="C00000"/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Ellipse 24">
              <a:extLst>
                <a:ext uri="{FF2B5EF4-FFF2-40B4-BE49-F238E27FC236}">
                  <a16:creationId xmlns:a16="http://schemas.microsoft.com/office/drawing/2014/main" id="{74D759C6-2102-409D-B418-AAC71F20C666}"/>
                </a:ext>
              </a:extLst>
            </p:cNvPr>
            <p:cNvSpPr/>
            <p:nvPr/>
          </p:nvSpPr>
          <p:spPr>
            <a:xfrm>
              <a:off x="4981834" y="5811520"/>
              <a:ext cx="223520" cy="221774"/>
            </a:xfrm>
            <a:prstGeom prst="ellipse">
              <a:avLst/>
            </a:prstGeom>
            <a:solidFill>
              <a:srgbClr val="C00000"/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2B98B566-2C8F-4C98-901F-99A267649D44}"/>
                </a:ext>
              </a:extLst>
            </p:cNvPr>
            <p:cNvSpPr/>
            <p:nvPr/>
          </p:nvSpPr>
          <p:spPr>
            <a:xfrm>
              <a:off x="5653466" y="4713446"/>
              <a:ext cx="223520" cy="221774"/>
            </a:xfrm>
            <a:prstGeom prst="ellipse">
              <a:avLst/>
            </a:prstGeom>
            <a:solidFill>
              <a:srgbClr val="C00000"/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7" name="Ellipse 26">
            <a:extLst>
              <a:ext uri="{FF2B5EF4-FFF2-40B4-BE49-F238E27FC236}">
                <a16:creationId xmlns:a16="http://schemas.microsoft.com/office/drawing/2014/main" id="{316A1AB2-6B69-49E9-B55E-69BA10B984AD}"/>
              </a:ext>
            </a:extLst>
          </p:cNvPr>
          <p:cNvSpPr/>
          <p:nvPr/>
        </p:nvSpPr>
        <p:spPr>
          <a:xfrm>
            <a:off x="2608286" y="5377854"/>
            <a:ext cx="223520" cy="221774"/>
          </a:xfrm>
          <a:prstGeom prst="ellipse">
            <a:avLst/>
          </a:prstGeom>
          <a:solidFill>
            <a:srgbClr val="C00000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4" name="Gruppieren 53">
            <a:extLst>
              <a:ext uri="{FF2B5EF4-FFF2-40B4-BE49-F238E27FC236}">
                <a16:creationId xmlns:a16="http://schemas.microsoft.com/office/drawing/2014/main" id="{BE6A9456-2901-482A-806A-4C6CE1017FB1}"/>
              </a:ext>
            </a:extLst>
          </p:cNvPr>
          <p:cNvGrpSpPr/>
          <p:nvPr/>
        </p:nvGrpSpPr>
        <p:grpSpPr>
          <a:xfrm>
            <a:off x="8164094" y="3137124"/>
            <a:ext cx="3362075" cy="1608687"/>
            <a:chOff x="6575064" y="4008325"/>
            <a:chExt cx="4384370" cy="2097835"/>
          </a:xfrm>
        </p:grpSpPr>
        <p:sp>
          <p:nvSpPr>
            <p:cNvPr id="30" name="Ellipse 29">
              <a:extLst>
                <a:ext uri="{FF2B5EF4-FFF2-40B4-BE49-F238E27FC236}">
                  <a16:creationId xmlns:a16="http://schemas.microsoft.com/office/drawing/2014/main" id="{24D5E27E-6CCA-4BA1-B9B1-EAB939D5DCF4}"/>
                </a:ext>
              </a:extLst>
            </p:cNvPr>
            <p:cNvSpPr/>
            <p:nvPr/>
          </p:nvSpPr>
          <p:spPr>
            <a:xfrm>
              <a:off x="7548880" y="4511676"/>
              <a:ext cx="1838774" cy="1594484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200" dirty="0" err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streptavidin</a:t>
              </a:r>
              <a:endParaRPr lang="en-US" sz="12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grpSp>
          <p:nvGrpSpPr>
            <p:cNvPr id="33" name="Gruppieren 32">
              <a:extLst>
                <a:ext uri="{FF2B5EF4-FFF2-40B4-BE49-F238E27FC236}">
                  <a16:creationId xmlns:a16="http://schemas.microsoft.com/office/drawing/2014/main" id="{D8AD85AA-D626-4012-A131-B51203A14BCF}"/>
                </a:ext>
              </a:extLst>
            </p:cNvPr>
            <p:cNvGrpSpPr/>
            <p:nvPr/>
          </p:nvGrpSpPr>
          <p:grpSpPr>
            <a:xfrm rot="19836581">
              <a:off x="9490331" y="4285909"/>
              <a:ext cx="1469103" cy="523240"/>
              <a:chOff x="10031503" y="3979864"/>
              <a:chExt cx="1469103" cy="523240"/>
            </a:xfrm>
          </p:grpSpPr>
          <p:sp>
            <p:nvSpPr>
              <p:cNvPr id="31" name="Rechteck: abgerundete Ecken 30">
                <a:extLst>
                  <a:ext uri="{FF2B5EF4-FFF2-40B4-BE49-F238E27FC236}">
                    <a16:creationId xmlns:a16="http://schemas.microsoft.com/office/drawing/2014/main" id="{FE1471A4-5E33-49EE-AA31-1097A819A6CD}"/>
                  </a:ext>
                </a:extLst>
              </p:cNvPr>
              <p:cNvSpPr/>
              <p:nvPr/>
            </p:nvSpPr>
            <p:spPr>
              <a:xfrm>
                <a:off x="10212907" y="3979864"/>
                <a:ext cx="1287699" cy="523240"/>
              </a:xfrm>
              <a:prstGeom prst="round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2" name="Ellipse 31">
                <a:extLst>
                  <a:ext uri="{FF2B5EF4-FFF2-40B4-BE49-F238E27FC236}">
                    <a16:creationId xmlns:a16="http://schemas.microsoft.com/office/drawing/2014/main" id="{74BAEB7C-865C-4288-9C09-803E0087CAF5}"/>
                  </a:ext>
                </a:extLst>
              </p:cNvPr>
              <p:cNvSpPr/>
              <p:nvPr/>
            </p:nvSpPr>
            <p:spPr>
              <a:xfrm>
                <a:off x="10031503" y="4161950"/>
                <a:ext cx="223520" cy="221774"/>
              </a:xfrm>
              <a:prstGeom prst="ellipse">
                <a:avLst/>
              </a:prstGeom>
              <a:solidFill>
                <a:srgbClr val="C00000"/>
              </a:solidFill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36" name="Gruppieren 35">
              <a:extLst>
                <a:ext uri="{FF2B5EF4-FFF2-40B4-BE49-F238E27FC236}">
                  <a16:creationId xmlns:a16="http://schemas.microsoft.com/office/drawing/2014/main" id="{7F4624D4-7317-47EF-B96A-AA8696FBD0CE}"/>
                </a:ext>
              </a:extLst>
            </p:cNvPr>
            <p:cNvGrpSpPr/>
            <p:nvPr/>
          </p:nvGrpSpPr>
          <p:grpSpPr>
            <a:xfrm rot="16576810">
              <a:off x="6570421" y="4012968"/>
              <a:ext cx="840659" cy="831374"/>
              <a:chOff x="6381045" y="3597276"/>
              <a:chExt cx="840659" cy="831374"/>
            </a:xfrm>
          </p:grpSpPr>
          <p:sp>
            <p:nvSpPr>
              <p:cNvPr id="34" name="Ellipse 33">
                <a:extLst>
                  <a:ext uri="{FF2B5EF4-FFF2-40B4-BE49-F238E27FC236}">
                    <a16:creationId xmlns:a16="http://schemas.microsoft.com/office/drawing/2014/main" id="{AEF8101E-EC96-4D13-BC78-16C92307A825}"/>
                  </a:ext>
                </a:extLst>
              </p:cNvPr>
              <p:cNvSpPr/>
              <p:nvPr/>
            </p:nvSpPr>
            <p:spPr>
              <a:xfrm>
                <a:off x="6381045" y="3597276"/>
                <a:ext cx="840659" cy="807720"/>
              </a:xfrm>
              <a:prstGeom prst="ellipse">
                <a:avLst/>
              </a:prstGeom>
              <a:solidFill>
                <a:srgbClr val="97E9E5"/>
              </a:solidFill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" name="Ellipse 34">
                <a:extLst>
                  <a:ext uri="{FF2B5EF4-FFF2-40B4-BE49-F238E27FC236}">
                    <a16:creationId xmlns:a16="http://schemas.microsoft.com/office/drawing/2014/main" id="{441093EB-ED97-41BF-8B75-248E71A04547}"/>
                  </a:ext>
                </a:extLst>
              </p:cNvPr>
              <p:cNvSpPr/>
              <p:nvPr/>
            </p:nvSpPr>
            <p:spPr>
              <a:xfrm>
                <a:off x="6455028" y="4206876"/>
                <a:ext cx="223520" cy="221774"/>
              </a:xfrm>
              <a:prstGeom prst="ellipse">
                <a:avLst/>
              </a:prstGeom>
              <a:solidFill>
                <a:srgbClr val="C00000"/>
              </a:solidFill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cxnSp>
          <p:nvCxnSpPr>
            <p:cNvPr id="38" name="Gerader Verbinder 37">
              <a:extLst>
                <a:ext uri="{FF2B5EF4-FFF2-40B4-BE49-F238E27FC236}">
                  <a16:creationId xmlns:a16="http://schemas.microsoft.com/office/drawing/2014/main" id="{6406F910-FFF4-4EA0-92AD-C91735BB122D}"/>
                </a:ext>
              </a:extLst>
            </p:cNvPr>
            <p:cNvCxnSpPr>
              <a:cxnSpLocks/>
            </p:cNvCxnSpPr>
            <p:nvPr/>
          </p:nvCxnSpPr>
          <p:spPr>
            <a:xfrm>
              <a:off x="7442522" y="4816476"/>
              <a:ext cx="208344" cy="12302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41" name="Gerader Verbinder 40">
              <a:extLst>
                <a:ext uri="{FF2B5EF4-FFF2-40B4-BE49-F238E27FC236}">
                  <a16:creationId xmlns:a16="http://schemas.microsoft.com/office/drawing/2014/main" id="{E026FE1A-5633-405E-9F48-10C81E299EB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238484" y="4816476"/>
              <a:ext cx="208345" cy="33316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42" name="Gerader Verbinder 41">
              <a:extLst>
                <a:ext uri="{FF2B5EF4-FFF2-40B4-BE49-F238E27FC236}">
                  <a16:creationId xmlns:a16="http://schemas.microsoft.com/office/drawing/2014/main" id="{54BEC9EE-5E15-4BC4-9189-3057B900D73A}"/>
                </a:ext>
              </a:extLst>
            </p:cNvPr>
            <p:cNvCxnSpPr>
              <a:cxnSpLocks/>
            </p:cNvCxnSpPr>
            <p:nvPr/>
          </p:nvCxnSpPr>
          <p:spPr>
            <a:xfrm>
              <a:off x="7401904" y="4618299"/>
              <a:ext cx="39523" cy="198177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grpSp>
          <p:nvGrpSpPr>
            <p:cNvPr id="53" name="Gruppieren 52">
              <a:extLst>
                <a:ext uri="{FF2B5EF4-FFF2-40B4-BE49-F238E27FC236}">
                  <a16:creationId xmlns:a16="http://schemas.microsoft.com/office/drawing/2014/main" id="{1999802A-A1B3-42EB-BAC4-13C8446B14EB}"/>
                </a:ext>
              </a:extLst>
            </p:cNvPr>
            <p:cNvGrpSpPr/>
            <p:nvPr/>
          </p:nvGrpSpPr>
          <p:grpSpPr>
            <a:xfrm rot="6730225">
              <a:off x="9388305" y="4830475"/>
              <a:ext cx="369118" cy="321197"/>
              <a:chOff x="7764793" y="4043159"/>
              <a:chExt cx="369118" cy="321197"/>
            </a:xfrm>
          </p:grpSpPr>
          <p:cxnSp>
            <p:nvCxnSpPr>
              <p:cNvPr id="47" name="Gerader Verbinder 46">
                <a:extLst>
                  <a:ext uri="{FF2B5EF4-FFF2-40B4-BE49-F238E27FC236}">
                    <a16:creationId xmlns:a16="http://schemas.microsoft.com/office/drawing/2014/main" id="{326FAA00-3CBF-4183-9FA2-3D20AD4C6FE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968831" y="4241336"/>
                <a:ext cx="165080" cy="123020"/>
              </a:xfrm>
              <a:prstGeom prst="line">
                <a:avLst/>
              </a:prstGeom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8" name="Gerader Verbinder 47">
                <a:extLst>
                  <a:ext uri="{FF2B5EF4-FFF2-40B4-BE49-F238E27FC236}">
                    <a16:creationId xmlns:a16="http://schemas.microsoft.com/office/drawing/2014/main" id="{D95EC6A3-D92F-46E5-AD5C-0738CBF1074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764793" y="4241336"/>
                <a:ext cx="208345" cy="33316"/>
              </a:xfrm>
              <a:prstGeom prst="line">
                <a:avLst/>
              </a:prstGeom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9" name="Gerader Verbinder 48">
                <a:extLst>
                  <a:ext uri="{FF2B5EF4-FFF2-40B4-BE49-F238E27FC236}">
                    <a16:creationId xmlns:a16="http://schemas.microsoft.com/office/drawing/2014/main" id="{A0C4C024-2B85-4796-A166-872FA871551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928213" y="4043159"/>
                <a:ext cx="39523" cy="198177"/>
              </a:xfrm>
              <a:prstGeom prst="line">
                <a:avLst/>
              </a:prstGeom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</p:grpSp>
      <p:sp>
        <p:nvSpPr>
          <p:cNvPr id="55" name="Textfeld 54">
            <a:extLst>
              <a:ext uri="{FF2B5EF4-FFF2-40B4-BE49-F238E27FC236}">
                <a16:creationId xmlns:a16="http://schemas.microsoft.com/office/drawing/2014/main" id="{BAF6C74D-199C-4E75-B557-BE0FFDA385E1}"/>
              </a:ext>
            </a:extLst>
          </p:cNvPr>
          <p:cNvSpPr txBox="1"/>
          <p:nvPr/>
        </p:nvSpPr>
        <p:spPr>
          <a:xfrm>
            <a:off x="8926003" y="1520442"/>
            <a:ext cx="1483355" cy="64633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de-DE" dirty="0" err="1"/>
              <a:t>Identification</a:t>
            </a:r>
            <a:r>
              <a:rPr lang="de-DE" dirty="0"/>
              <a:t> </a:t>
            </a:r>
          </a:p>
          <a:p>
            <a:pPr algn="ctr"/>
            <a:r>
              <a:rPr lang="de-DE" dirty="0" err="1"/>
              <a:t>by</a:t>
            </a:r>
            <a:r>
              <a:rPr lang="de-DE" dirty="0"/>
              <a:t> MS/MS</a:t>
            </a:r>
            <a:endParaRPr lang="en-US" dirty="0"/>
          </a:p>
        </p:txBody>
      </p:sp>
      <p:cxnSp>
        <p:nvCxnSpPr>
          <p:cNvPr id="57" name="Gerade Verbindung mit Pfeil 56">
            <a:extLst>
              <a:ext uri="{FF2B5EF4-FFF2-40B4-BE49-F238E27FC236}">
                <a16:creationId xmlns:a16="http://schemas.microsoft.com/office/drawing/2014/main" id="{1BECE2E7-6CD0-412D-8A3D-BC7AEDF0BA87}"/>
              </a:ext>
            </a:extLst>
          </p:cNvPr>
          <p:cNvCxnSpPr/>
          <p:nvPr/>
        </p:nvCxnSpPr>
        <p:spPr>
          <a:xfrm>
            <a:off x="3763932" y="2105183"/>
            <a:ext cx="0" cy="618191"/>
          </a:xfrm>
          <a:prstGeom prst="straightConnector1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Verbinder: gewinkelt 59">
            <a:extLst>
              <a:ext uri="{FF2B5EF4-FFF2-40B4-BE49-F238E27FC236}">
                <a16:creationId xmlns:a16="http://schemas.microsoft.com/office/drawing/2014/main" id="{16C4B720-C4C9-4830-9E4E-E3BBDA93D7C9}"/>
              </a:ext>
            </a:extLst>
          </p:cNvPr>
          <p:cNvCxnSpPr/>
          <p:nvPr/>
        </p:nvCxnSpPr>
        <p:spPr>
          <a:xfrm rot="16200000" flipH="1">
            <a:off x="3045573" y="4606441"/>
            <a:ext cx="1294441" cy="818219"/>
          </a:xfrm>
          <a:prstGeom prst="bentConnector3">
            <a:avLst>
              <a:gd name="adj1" fmla="val 100106"/>
            </a:avLst>
          </a:prstGeom>
          <a:ln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Verbinder: gewinkelt 62">
            <a:extLst>
              <a:ext uri="{FF2B5EF4-FFF2-40B4-BE49-F238E27FC236}">
                <a16:creationId xmlns:a16="http://schemas.microsoft.com/office/drawing/2014/main" id="{622694E5-355F-47DC-B285-39B5F692D7C5}"/>
              </a:ext>
            </a:extLst>
          </p:cNvPr>
          <p:cNvCxnSpPr/>
          <p:nvPr/>
        </p:nvCxnSpPr>
        <p:spPr>
          <a:xfrm flipV="1">
            <a:off x="8327671" y="4933317"/>
            <a:ext cx="1340010" cy="888489"/>
          </a:xfrm>
          <a:prstGeom prst="bentConnector3">
            <a:avLst>
              <a:gd name="adj1" fmla="val 99989"/>
            </a:avLst>
          </a:prstGeom>
          <a:ln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Gerade Verbindung mit Pfeil 65">
            <a:extLst>
              <a:ext uri="{FF2B5EF4-FFF2-40B4-BE49-F238E27FC236}">
                <a16:creationId xmlns:a16="http://schemas.microsoft.com/office/drawing/2014/main" id="{C2E8FAF4-BDB1-45D0-BC35-4861EA58F428}"/>
              </a:ext>
            </a:extLst>
          </p:cNvPr>
          <p:cNvCxnSpPr/>
          <p:nvPr/>
        </p:nvCxnSpPr>
        <p:spPr>
          <a:xfrm flipV="1">
            <a:off x="9683658" y="2406342"/>
            <a:ext cx="0" cy="775671"/>
          </a:xfrm>
          <a:prstGeom prst="straightConnector1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Textfeld 66">
            <a:extLst>
              <a:ext uri="{FF2B5EF4-FFF2-40B4-BE49-F238E27FC236}">
                <a16:creationId xmlns:a16="http://schemas.microsoft.com/office/drawing/2014/main" id="{9334127E-92CC-4C45-A208-F438926F8DEA}"/>
              </a:ext>
            </a:extLst>
          </p:cNvPr>
          <p:cNvSpPr txBox="1"/>
          <p:nvPr/>
        </p:nvSpPr>
        <p:spPr>
          <a:xfrm>
            <a:off x="409481" y="1354523"/>
            <a:ext cx="13933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/>
              <a:t>BirA</a:t>
            </a:r>
            <a:r>
              <a:rPr lang="de-DE" dirty="0"/>
              <a:t>*-fusion </a:t>
            </a:r>
          </a:p>
          <a:p>
            <a:r>
              <a:rPr lang="de-DE" dirty="0" err="1"/>
              <a:t>protein</a:t>
            </a:r>
            <a:endParaRPr lang="en-US" dirty="0"/>
          </a:p>
        </p:txBody>
      </p:sp>
      <p:sp>
        <p:nvSpPr>
          <p:cNvPr id="68" name="Textfeld 67">
            <a:extLst>
              <a:ext uri="{FF2B5EF4-FFF2-40B4-BE49-F238E27FC236}">
                <a16:creationId xmlns:a16="http://schemas.microsoft.com/office/drawing/2014/main" id="{F20B5512-41E5-472E-8788-FE74B0AF46E3}"/>
              </a:ext>
            </a:extLst>
          </p:cNvPr>
          <p:cNvSpPr txBox="1"/>
          <p:nvPr/>
        </p:nvSpPr>
        <p:spPr>
          <a:xfrm>
            <a:off x="430587" y="2451357"/>
            <a:ext cx="19495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/>
              <a:t>Cellular</a:t>
            </a:r>
            <a:r>
              <a:rPr lang="de-DE" dirty="0"/>
              <a:t> </a:t>
            </a:r>
            <a:r>
              <a:rPr lang="de-DE" dirty="0" err="1"/>
              <a:t>expression</a:t>
            </a:r>
            <a:endParaRPr lang="en-US" dirty="0"/>
          </a:p>
        </p:txBody>
      </p:sp>
      <p:sp>
        <p:nvSpPr>
          <p:cNvPr id="69" name="Textfeld 68">
            <a:extLst>
              <a:ext uri="{FF2B5EF4-FFF2-40B4-BE49-F238E27FC236}">
                <a16:creationId xmlns:a16="http://schemas.microsoft.com/office/drawing/2014/main" id="{9A300E68-7D22-400D-B173-0F85D1A00F9F}"/>
              </a:ext>
            </a:extLst>
          </p:cNvPr>
          <p:cNvSpPr txBox="1"/>
          <p:nvPr/>
        </p:nvSpPr>
        <p:spPr>
          <a:xfrm>
            <a:off x="2318355" y="5599628"/>
            <a:ext cx="96532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dirty="0"/>
              <a:t>Biotin</a:t>
            </a:r>
          </a:p>
          <a:p>
            <a:pPr algn="ctr"/>
            <a:r>
              <a:rPr lang="de-DE" dirty="0" err="1"/>
              <a:t>addition</a:t>
            </a:r>
            <a:endParaRPr lang="en-US" dirty="0"/>
          </a:p>
        </p:txBody>
      </p:sp>
      <p:sp>
        <p:nvSpPr>
          <p:cNvPr id="70" name="Textfeld 69">
            <a:extLst>
              <a:ext uri="{FF2B5EF4-FFF2-40B4-BE49-F238E27FC236}">
                <a16:creationId xmlns:a16="http://schemas.microsoft.com/office/drawing/2014/main" id="{587CECED-9441-4246-9F18-091384394984}"/>
              </a:ext>
            </a:extLst>
          </p:cNvPr>
          <p:cNvSpPr txBox="1"/>
          <p:nvPr/>
        </p:nvSpPr>
        <p:spPr>
          <a:xfrm>
            <a:off x="9791200" y="5052555"/>
            <a:ext cx="213321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dirty="0"/>
              <a:t>Capture </a:t>
            </a:r>
            <a:r>
              <a:rPr lang="de-DE" dirty="0" err="1"/>
              <a:t>of</a:t>
            </a:r>
            <a:r>
              <a:rPr lang="de-DE" dirty="0"/>
              <a:t> </a:t>
            </a:r>
          </a:p>
          <a:p>
            <a:pPr algn="ctr"/>
            <a:r>
              <a:rPr lang="de-DE" dirty="0" err="1"/>
              <a:t>biotinylated</a:t>
            </a:r>
            <a:r>
              <a:rPr lang="de-DE" dirty="0"/>
              <a:t> </a:t>
            </a:r>
            <a:r>
              <a:rPr lang="de-DE" dirty="0" err="1"/>
              <a:t>proteins</a:t>
            </a:r>
            <a:endParaRPr lang="en-US" dirty="0"/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69DEC32D-26C6-467C-997A-E8375BF4DA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66E09-B9B1-4A3A-B2EB-680B98940E4B}" type="slidenum">
              <a:rPr lang="en-US" smtClean="0"/>
              <a:t>9</a:t>
            </a:fld>
            <a:endParaRPr lang="en-US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EC2A9D72-D137-0B4A-B336-944712377AA9}"/>
              </a:ext>
            </a:extLst>
          </p:cNvPr>
          <p:cNvSpPr/>
          <p:nvPr/>
        </p:nvSpPr>
        <p:spPr>
          <a:xfrm>
            <a:off x="-168" y="0"/>
            <a:ext cx="9429225" cy="66675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3600" dirty="0" err="1">
                <a:solidFill>
                  <a:schemeClr val="bg1"/>
                </a:solidFill>
                <a:latin typeface="Perpetua" panose="02020502060401020303" pitchFamily="18" charset="0"/>
              </a:rPr>
              <a:t>Principles</a:t>
            </a:r>
            <a:r>
              <a:rPr lang="de-DE" sz="3600" dirty="0">
                <a:solidFill>
                  <a:schemeClr val="bg1"/>
                </a:solidFill>
                <a:latin typeface="Perpetua" panose="02020502060401020303" pitchFamily="18" charset="0"/>
              </a:rPr>
              <a:t> </a:t>
            </a:r>
            <a:r>
              <a:rPr lang="de-DE" sz="3600" dirty="0" err="1">
                <a:solidFill>
                  <a:schemeClr val="bg1"/>
                </a:solidFill>
                <a:latin typeface="Perpetua" panose="02020502060401020303" pitchFamily="18" charset="0"/>
              </a:rPr>
              <a:t>of</a:t>
            </a:r>
            <a:r>
              <a:rPr lang="de-DE" sz="3600" dirty="0">
                <a:solidFill>
                  <a:schemeClr val="bg1"/>
                </a:solidFill>
                <a:latin typeface="Perpetua" panose="02020502060401020303" pitchFamily="18" charset="0"/>
              </a:rPr>
              <a:t> </a:t>
            </a:r>
            <a:r>
              <a:rPr lang="de-DE" sz="3600" dirty="0" err="1">
                <a:solidFill>
                  <a:schemeClr val="bg1"/>
                </a:solidFill>
                <a:latin typeface="Perpetua" panose="02020502060401020303" pitchFamily="18" charset="0"/>
              </a:rPr>
              <a:t>BioID</a:t>
            </a:r>
            <a:endParaRPr lang="de-DE" sz="3600" dirty="0">
              <a:solidFill>
                <a:schemeClr val="bg1"/>
              </a:solidFill>
              <a:latin typeface="Perpetua" panose="02020502060401020303" pitchFamily="18" charset="0"/>
            </a:endParaRP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95AFF6AD-4172-0847-A303-9E04E3607A3D}"/>
              </a:ext>
            </a:extLst>
          </p:cNvPr>
          <p:cNvSpPr/>
          <p:nvPr/>
        </p:nvSpPr>
        <p:spPr>
          <a:xfrm>
            <a:off x="9462614" y="0"/>
            <a:ext cx="2721529" cy="66675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dirty="0">
                <a:solidFill>
                  <a:schemeClr val="bg1"/>
                </a:solidFill>
                <a:latin typeface="Perpetua" panose="02020502060401020303" pitchFamily="18" charset="0"/>
              </a:rPr>
              <a:t>Bio ID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550C303F-70E8-504A-BF9C-AF7A12FEDC1D}"/>
              </a:ext>
            </a:extLst>
          </p:cNvPr>
          <p:cNvSpPr/>
          <p:nvPr/>
        </p:nvSpPr>
        <p:spPr>
          <a:xfrm>
            <a:off x="-167" y="6458299"/>
            <a:ext cx="2390862" cy="399701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de-DE" sz="1600" dirty="0">
              <a:solidFill>
                <a:prstClr val="white"/>
              </a:solidFill>
              <a:latin typeface="Perpetua" panose="02020502060401020303" pitchFamily="18" charset="0"/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F339767A-569A-1D46-B726-82CFDF1C96C4}"/>
              </a:ext>
            </a:extLst>
          </p:cNvPr>
          <p:cNvSpPr/>
          <p:nvPr/>
        </p:nvSpPr>
        <p:spPr>
          <a:xfrm>
            <a:off x="11702472" y="6458299"/>
            <a:ext cx="481671" cy="399701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fld id="{8E154822-8697-4847-B575-F647F03C95E8}" type="slidenum">
              <a:rPr lang="de-DE" smtClean="0">
                <a:solidFill>
                  <a:schemeClr val="bg1"/>
                </a:solidFill>
                <a:latin typeface="Perpetua" panose="02020502060401020303" pitchFamily="18" charset="0"/>
              </a:rPr>
              <a:t>9</a:t>
            </a:fld>
            <a:endParaRPr lang="de-DE" dirty="0">
              <a:solidFill>
                <a:schemeClr val="bg1"/>
              </a:solidFill>
              <a:latin typeface="Perpetua" panose="02020502060401020303" pitchFamily="18" charset="0"/>
            </a:endParaRP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32DA82E3-EE00-8D42-B987-BF6D0D2AD060}"/>
              </a:ext>
            </a:extLst>
          </p:cNvPr>
          <p:cNvSpPr/>
          <p:nvPr/>
        </p:nvSpPr>
        <p:spPr>
          <a:xfrm>
            <a:off x="2432639" y="6458299"/>
            <a:ext cx="9227889" cy="399701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de-DE" sz="1400" dirty="0">
              <a:solidFill>
                <a:schemeClr val="bg1"/>
              </a:solidFill>
              <a:latin typeface="Perpetua" panose="02020502060401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7027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-168" y="0"/>
            <a:ext cx="9429225" cy="66675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3600" dirty="0" err="1">
                <a:solidFill>
                  <a:schemeClr val="bg1"/>
                </a:solidFill>
                <a:latin typeface="Perpetua" panose="02020502060401020303" pitchFamily="18" charset="0"/>
              </a:rPr>
              <a:t>Principles</a:t>
            </a:r>
            <a:r>
              <a:rPr lang="de-DE" sz="3600" dirty="0">
                <a:solidFill>
                  <a:schemeClr val="bg1"/>
                </a:solidFill>
                <a:latin typeface="Perpetua" panose="02020502060401020303" pitchFamily="18" charset="0"/>
              </a:rPr>
              <a:t> </a:t>
            </a:r>
            <a:r>
              <a:rPr lang="de-DE" sz="3600" dirty="0" err="1">
                <a:solidFill>
                  <a:schemeClr val="bg1"/>
                </a:solidFill>
                <a:latin typeface="Perpetua" panose="02020502060401020303" pitchFamily="18" charset="0"/>
              </a:rPr>
              <a:t>of</a:t>
            </a:r>
            <a:r>
              <a:rPr lang="de-DE" sz="3600" dirty="0">
                <a:solidFill>
                  <a:schemeClr val="bg1"/>
                </a:solidFill>
                <a:latin typeface="Perpetua" panose="02020502060401020303" pitchFamily="18" charset="0"/>
              </a:rPr>
              <a:t> </a:t>
            </a:r>
            <a:r>
              <a:rPr lang="de-DE" sz="3600" dirty="0" err="1">
                <a:solidFill>
                  <a:schemeClr val="bg1"/>
                </a:solidFill>
                <a:latin typeface="Perpetua" panose="02020502060401020303" pitchFamily="18" charset="0"/>
              </a:rPr>
              <a:t>BioID</a:t>
            </a:r>
            <a:endParaRPr lang="de-DE" sz="3600" dirty="0">
              <a:solidFill>
                <a:schemeClr val="bg1"/>
              </a:solidFill>
              <a:latin typeface="Perpetua" panose="02020502060401020303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462614" y="0"/>
            <a:ext cx="2721529" cy="66675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dirty="0">
                <a:solidFill>
                  <a:schemeClr val="bg1"/>
                </a:solidFill>
                <a:latin typeface="Perpetua" panose="02020502060401020303" pitchFamily="18" charset="0"/>
              </a:rPr>
              <a:t>Bio ID</a:t>
            </a:r>
          </a:p>
        </p:txBody>
      </p:sp>
      <p:pic>
        <p:nvPicPr>
          <p:cNvPr id="33" name="Picture 4" descr="ttp://www.cell.com/cms/attachment/538980/3750877/gr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51" y="666749"/>
            <a:ext cx="5341740" cy="57315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TextBox 33"/>
          <p:cNvSpPr txBox="1"/>
          <p:nvPr/>
        </p:nvSpPr>
        <p:spPr>
          <a:xfrm>
            <a:off x="2532185" y="970671"/>
            <a:ext cx="1170257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i="1" dirty="0"/>
              <a:t>E. coli</a:t>
            </a:r>
            <a:r>
              <a:rPr lang="en-US" dirty="0"/>
              <a:t> </a:t>
            </a:r>
            <a:r>
              <a:rPr lang="en-US" dirty="0" err="1"/>
              <a:t>BirA</a:t>
            </a:r>
            <a:endParaRPr lang="en-US" i="1" dirty="0"/>
          </a:p>
        </p:txBody>
      </p:sp>
      <p:sp>
        <p:nvSpPr>
          <p:cNvPr id="35" name="TextBox 34"/>
          <p:cNvSpPr txBox="1"/>
          <p:nvPr/>
        </p:nvSpPr>
        <p:spPr>
          <a:xfrm>
            <a:off x="3702442" y="4064925"/>
            <a:ext cx="1851789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Sequence specific</a:t>
            </a:r>
            <a:br>
              <a:rPr lang="en-US" dirty="0"/>
            </a:br>
            <a:r>
              <a:rPr lang="en-US" dirty="0" err="1"/>
              <a:t>biotinylation</a:t>
            </a:r>
            <a:endParaRPr lang="en-US" dirty="0"/>
          </a:p>
        </p:txBody>
      </p:sp>
      <p:sp>
        <p:nvSpPr>
          <p:cNvPr id="36" name="Right Arrow 35"/>
          <p:cNvSpPr/>
          <p:nvPr/>
        </p:nvSpPr>
        <p:spPr>
          <a:xfrm>
            <a:off x="5554231" y="3026097"/>
            <a:ext cx="1113855" cy="50643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chemeClr val="tx1"/>
                </a:solidFill>
              </a:rPr>
              <a:t>BirA</a:t>
            </a:r>
            <a:r>
              <a:rPr lang="en-US" dirty="0">
                <a:solidFill>
                  <a:schemeClr val="tx1"/>
                </a:solidFill>
              </a:rPr>
              <a:t>*</a:t>
            </a:r>
          </a:p>
        </p:txBody>
      </p:sp>
      <p:sp>
        <p:nvSpPr>
          <p:cNvPr id="37" name="Cross 36"/>
          <p:cNvSpPr>
            <a:spLocks noChangeAspect="1"/>
          </p:cNvSpPr>
          <p:nvPr/>
        </p:nvSpPr>
        <p:spPr>
          <a:xfrm rot="18904026">
            <a:off x="3718464" y="3519784"/>
            <a:ext cx="1819742" cy="1819742"/>
          </a:xfrm>
          <a:prstGeom prst="plus">
            <a:avLst>
              <a:gd name="adj" fmla="val 45680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TextBox 37"/>
          <p:cNvSpPr txBox="1"/>
          <p:nvPr/>
        </p:nvSpPr>
        <p:spPr>
          <a:xfrm>
            <a:off x="6935372" y="2222695"/>
            <a:ext cx="410618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Release of </a:t>
            </a:r>
            <a:r>
              <a:rPr lang="en-US" dirty="0" err="1"/>
              <a:t>Biotinoyl</a:t>
            </a:r>
            <a:r>
              <a:rPr lang="en-US" dirty="0"/>
              <a:t>-AMP (activated)</a:t>
            </a:r>
          </a:p>
          <a:p>
            <a:r>
              <a:rPr lang="en-US" dirty="0"/>
              <a:t>Sequence </a:t>
            </a:r>
            <a:r>
              <a:rPr lang="en-US" dirty="0" err="1"/>
              <a:t>inspecific</a:t>
            </a:r>
            <a:r>
              <a:rPr lang="en-US" dirty="0"/>
              <a:t> </a:t>
            </a:r>
            <a:r>
              <a:rPr lang="en-US" dirty="0" err="1"/>
              <a:t>biotinylation</a:t>
            </a:r>
            <a:r>
              <a:rPr lang="en-US" dirty="0"/>
              <a:t> of </a:t>
            </a:r>
            <a:r>
              <a:rPr lang="en-US" dirty="0" err="1"/>
              <a:t>Lysins</a:t>
            </a:r>
            <a:endParaRPr lang="en-US" dirty="0"/>
          </a:p>
          <a:p>
            <a:r>
              <a:rPr lang="en-US" dirty="0"/>
              <a:t>In </a:t>
            </a:r>
            <a:r>
              <a:rPr lang="en-US" b="1" dirty="0"/>
              <a:t>proximity</a:t>
            </a:r>
            <a:r>
              <a:rPr lang="en-US" b="1" i="1" dirty="0"/>
              <a:t> </a:t>
            </a:r>
            <a:r>
              <a:rPr lang="en-US" dirty="0"/>
              <a:t>to </a:t>
            </a:r>
            <a:r>
              <a:rPr lang="en-US" dirty="0" err="1"/>
              <a:t>BirA</a:t>
            </a:r>
            <a:r>
              <a:rPr lang="en-US" dirty="0"/>
              <a:t>*</a:t>
            </a:r>
          </a:p>
          <a:p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5BF10DA-94B5-9F47-AD45-5FC08041FDB2}"/>
              </a:ext>
            </a:extLst>
          </p:cNvPr>
          <p:cNvSpPr/>
          <p:nvPr/>
        </p:nvSpPr>
        <p:spPr>
          <a:xfrm>
            <a:off x="-168" y="6446475"/>
            <a:ext cx="2390862" cy="399701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de-DE" sz="1600" dirty="0">
              <a:solidFill>
                <a:prstClr val="white"/>
              </a:solidFill>
              <a:latin typeface="Perpetua" panose="02020502060401020303" pitchFamily="18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9C7B2BE-5349-1F4D-B95B-BB8CF71A0497}"/>
              </a:ext>
            </a:extLst>
          </p:cNvPr>
          <p:cNvSpPr/>
          <p:nvPr/>
        </p:nvSpPr>
        <p:spPr>
          <a:xfrm>
            <a:off x="11702471" y="6446475"/>
            <a:ext cx="481671" cy="399701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fld id="{8E154822-8697-4847-B575-F647F03C95E8}" type="slidenum">
              <a:rPr lang="de-DE" smtClean="0">
                <a:solidFill>
                  <a:schemeClr val="bg1"/>
                </a:solidFill>
                <a:latin typeface="Perpetua" panose="02020502060401020303" pitchFamily="18" charset="0"/>
              </a:rPr>
              <a:t>10</a:t>
            </a:fld>
            <a:endParaRPr lang="de-DE" dirty="0">
              <a:solidFill>
                <a:schemeClr val="bg1"/>
              </a:solidFill>
              <a:latin typeface="Perpetua" panose="02020502060401020303" pitchFamily="18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45D2634-A89A-C343-B1CE-B6EDE5B886D2}"/>
              </a:ext>
            </a:extLst>
          </p:cNvPr>
          <p:cNvSpPr/>
          <p:nvPr/>
        </p:nvSpPr>
        <p:spPr>
          <a:xfrm>
            <a:off x="2432638" y="6446475"/>
            <a:ext cx="9227889" cy="399701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de-DE" sz="1400" dirty="0">
              <a:solidFill>
                <a:schemeClr val="bg1"/>
              </a:solidFill>
              <a:latin typeface="Perpetua" panose="02020502060401020303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1C85333-AF9E-9F4C-8477-5AC52B2F9A01}"/>
              </a:ext>
            </a:extLst>
          </p:cNvPr>
          <p:cNvSpPr/>
          <p:nvPr/>
        </p:nvSpPr>
        <p:spPr>
          <a:xfrm>
            <a:off x="2595126" y="6515770"/>
            <a:ext cx="309642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400" dirty="0">
                <a:solidFill>
                  <a:schemeClr val="bg1"/>
                </a:solidFill>
                <a:latin typeface="Perpetua" panose="02020502060401020303" pitchFamily="18" charset="0"/>
              </a:rPr>
              <a:t>Chapman-Smith &amp; </a:t>
            </a:r>
            <a:r>
              <a:rPr lang="de-DE" sz="1400" dirty="0" err="1">
                <a:solidFill>
                  <a:schemeClr val="bg1"/>
                </a:solidFill>
                <a:latin typeface="Perpetua" panose="02020502060401020303" pitchFamily="18" charset="0"/>
              </a:rPr>
              <a:t>Cronan</a:t>
            </a:r>
            <a:r>
              <a:rPr lang="de-DE" sz="1400" dirty="0">
                <a:solidFill>
                  <a:schemeClr val="bg1"/>
                </a:solidFill>
                <a:latin typeface="Perpetua" panose="02020502060401020303" pitchFamily="18" charset="0"/>
              </a:rPr>
              <a:t> </a:t>
            </a:r>
            <a:r>
              <a:rPr lang="de-DE" sz="1400" dirty="0" err="1">
                <a:solidFill>
                  <a:schemeClr val="bg1"/>
                </a:solidFill>
                <a:latin typeface="Perpetua" panose="02020502060401020303" pitchFamily="18" charset="0"/>
              </a:rPr>
              <a:t>Jr</a:t>
            </a:r>
            <a:r>
              <a:rPr lang="de-DE" sz="1400" dirty="0">
                <a:solidFill>
                  <a:schemeClr val="bg1"/>
                </a:solidFill>
                <a:latin typeface="Perpetua" panose="02020502060401020303" pitchFamily="18" charset="0"/>
              </a:rPr>
              <a:t> 1999, </a:t>
            </a:r>
            <a:r>
              <a:rPr lang="de-DE" sz="1400" dirty="0" err="1">
                <a:solidFill>
                  <a:schemeClr val="bg1"/>
                </a:solidFill>
                <a:latin typeface="Perpetua" panose="02020502060401020303" pitchFamily="18" charset="0"/>
              </a:rPr>
              <a:t>modified</a:t>
            </a:r>
            <a:endParaRPr lang="de-DE" sz="1400" dirty="0">
              <a:solidFill>
                <a:schemeClr val="bg1"/>
              </a:solidFill>
              <a:latin typeface="Perpetua" panose="02020502060401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16599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37" grpId="0" animBg="1"/>
      <p:bldP spid="3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-168" y="0"/>
            <a:ext cx="12184311" cy="6858000"/>
            <a:chOff x="0" y="0"/>
            <a:chExt cx="12184311" cy="6858000"/>
          </a:xfrm>
        </p:grpSpPr>
        <p:sp>
          <p:nvSpPr>
            <p:cNvPr id="5" name="Rectangle 4"/>
            <p:cNvSpPr/>
            <p:nvPr/>
          </p:nvSpPr>
          <p:spPr>
            <a:xfrm>
              <a:off x="0" y="0"/>
              <a:ext cx="9429225" cy="666750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de-DE" sz="3600" dirty="0" err="1">
                  <a:solidFill>
                    <a:schemeClr val="bg1"/>
                  </a:solidFill>
                  <a:latin typeface="Perpetua" panose="02020502060401020303" pitchFamily="18" charset="0"/>
                </a:rPr>
                <a:t>Principles</a:t>
              </a:r>
              <a:r>
                <a:rPr lang="de-DE" sz="3600" dirty="0">
                  <a:solidFill>
                    <a:schemeClr val="bg1"/>
                  </a:solidFill>
                  <a:latin typeface="Perpetua" panose="02020502060401020303" pitchFamily="18" charset="0"/>
                </a:rPr>
                <a:t> </a:t>
              </a:r>
              <a:r>
                <a:rPr lang="de-DE" sz="3600" dirty="0" err="1">
                  <a:solidFill>
                    <a:schemeClr val="bg1"/>
                  </a:solidFill>
                  <a:latin typeface="Perpetua" panose="02020502060401020303" pitchFamily="18" charset="0"/>
                </a:rPr>
                <a:t>of</a:t>
              </a:r>
              <a:r>
                <a:rPr lang="de-DE" sz="3600" dirty="0">
                  <a:solidFill>
                    <a:schemeClr val="bg1"/>
                  </a:solidFill>
                  <a:latin typeface="Perpetua" panose="02020502060401020303" pitchFamily="18" charset="0"/>
                </a:rPr>
                <a:t> </a:t>
              </a:r>
              <a:r>
                <a:rPr lang="de-DE" sz="3600" dirty="0" err="1">
                  <a:solidFill>
                    <a:schemeClr val="bg1"/>
                  </a:solidFill>
                  <a:latin typeface="Perpetua" panose="02020502060401020303" pitchFamily="18" charset="0"/>
                </a:rPr>
                <a:t>BioID</a:t>
              </a:r>
              <a:endParaRPr lang="de-DE" sz="3600" dirty="0">
                <a:solidFill>
                  <a:schemeClr val="bg1"/>
                </a:solidFill>
                <a:latin typeface="Perpetua" panose="02020502060401020303" pitchFamily="18" charset="0"/>
              </a:endParaRPr>
            </a:p>
          </p:txBody>
        </p:sp>
        <p:sp>
          <p:nvSpPr>
            <p:cNvPr id="6" name="Rectangle 5"/>
            <p:cNvSpPr/>
            <p:nvPr/>
          </p:nvSpPr>
          <p:spPr>
            <a:xfrm>
              <a:off x="1" y="6458299"/>
              <a:ext cx="2390862" cy="399701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/>
              <a:endParaRPr lang="de-DE" sz="1600" dirty="0">
                <a:solidFill>
                  <a:prstClr val="white"/>
                </a:solidFill>
                <a:latin typeface="Perpetua" panose="02020502060401020303" pitchFamily="18" charset="0"/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11702640" y="6458299"/>
              <a:ext cx="481671" cy="399701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>
                <a:solidFill>
                  <a:schemeClr val="bg1"/>
                </a:solidFill>
                <a:latin typeface="Perpetua" panose="02020502060401020303" pitchFamily="18" charset="0"/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9462782" y="0"/>
              <a:ext cx="2721529" cy="666750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2800" dirty="0">
                  <a:solidFill>
                    <a:schemeClr val="bg1"/>
                  </a:solidFill>
                  <a:latin typeface="Perpetua" panose="02020502060401020303" pitchFamily="18" charset="0"/>
                </a:rPr>
                <a:t>Bio ID</a:t>
              </a:r>
            </a:p>
          </p:txBody>
        </p:sp>
        <p:sp>
          <p:nvSpPr>
            <p:cNvPr id="9" name="Rectangle 8"/>
            <p:cNvSpPr/>
            <p:nvPr/>
          </p:nvSpPr>
          <p:spPr>
            <a:xfrm>
              <a:off x="2432807" y="6458299"/>
              <a:ext cx="9227889" cy="399701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de-DE" sz="1400" dirty="0">
                  <a:solidFill>
                    <a:schemeClr val="bg1"/>
                  </a:solidFill>
                  <a:latin typeface="Perpetua" panose="02020502060401020303" pitchFamily="18" charset="0"/>
                </a:rPr>
                <a:t>Roux et al. 2012</a:t>
              </a:r>
            </a:p>
          </p:txBody>
        </p:sp>
      </p:grpSp>
      <p:pic>
        <p:nvPicPr>
          <p:cNvPr id="14" name="Picture 2" descr="ttp://jcb.rupress.org/content/196/6/801/F1.large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49" b="52000"/>
          <a:stretch/>
        </p:blipFill>
        <p:spPr bwMode="auto">
          <a:xfrm>
            <a:off x="856527" y="986875"/>
            <a:ext cx="8001671" cy="5151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E5FE1440-4B8D-6642-94FF-EED4171F6560}"/>
              </a:ext>
            </a:extLst>
          </p:cNvPr>
          <p:cNvSpPr/>
          <p:nvPr/>
        </p:nvSpPr>
        <p:spPr>
          <a:xfrm>
            <a:off x="11702471" y="6446475"/>
            <a:ext cx="481671" cy="399701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fld id="{8E154822-8697-4847-B575-F647F03C95E8}" type="slidenum">
              <a:rPr lang="de-DE" smtClean="0">
                <a:solidFill>
                  <a:schemeClr val="bg1"/>
                </a:solidFill>
                <a:latin typeface="Perpetua" panose="02020502060401020303" pitchFamily="18" charset="0"/>
              </a:rPr>
              <a:t>11</a:t>
            </a:fld>
            <a:endParaRPr lang="de-DE" dirty="0">
              <a:solidFill>
                <a:schemeClr val="bg1"/>
              </a:solidFill>
              <a:latin typeface="Perpetua" panose="02020502060401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29617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3000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3000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3000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3000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de-DE" sz="1000">
                <a:solidFill>
                  <a:schemeClr val="bg2"/>
                </a:solidFill>
              </a:rPr>
              <a:t>Slide </a:t>
            </a:r>
            <a:fld id="{549AC14E-17D8-AA4A-97A6-7669DCC5488A}" type="slidenum">
              <a:rPr lang="de-DE" sz="1000">
                <a:solidFill>
                  <a:schemeClr val="bg2"/>
                </a:solidFill>
              </a:rPr>
              <a:pPr/>
              <a:t>12</a:t>
            </a:fld>
            <a:endParaRPr lang="de-DE" sz="1000">
              <a:solidFill>
                <a:schemeClr val="bg2"/>
              </a:solidFill>
            </a:endParaRPr>
          </a:p>
        </p:txBody>
      </p:sp>
      <p:grpSp>
        <p:nvGrpSpPr>
          <p:cNvPr id="60419" name="Group 2"/>
          <p:cNvGrpSpPr>
            <a:grpSpLocks/>
          </p:cNvGrpSpPr>
          <p:nvPr/>
        </p:nvGrpSpPr>
        <p:grpSpPr bwMode="auto">
          <a:xfrm>
            <a:off x="3753734" y="1489467"/>
            <a:ext cx="5070475" cy="4062413"/>
            <a:chOff x="1565" y="1616"/>
            <a:chExt cx="2576" cy="2064"/>
          </a:xfrm>
        </p:grpSpPr>
        <p:pic>
          <p:nvPicPr>
            <p:cNvPr id="60427" name="Picture 26" descr="R-C.pdf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65" y="1616"/>
              <a:ext cx="2576" cy="20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29" name="Straight Connector 28"/>
            <p:cNvCxnSpPr>
              <a:cxnSpLocks noChangeShapeType="1"/>
            </p:cNvCxnSpPr>
            <p:nvPr/>
          </p:nvCxnSpPr>
          <p:spPr bwMode="auto">
            <a:xfrm flipV="1">
              <a:off x="2931" y="1989"/>
              <a:ext cx="552" cy="453"/>
            </a:xfrm>
            <a:prstGeom prst="line">
              <a:avLst/>
            </a:prstGeom>
            <a:noFill/>
            <a:ln w="25400">
              <a:solidFill>
                <a:schemeClr val="accent1"/>
              </a:solidFill>
              <a:round/>
              <a:headEnd/>
              <a:tailEnd/>
            </a:ln>
            <a:effectLst>
              <a:outerShdw blurRad="40000" dist="20000" dir="5400000" rotWithShape="0">
                <a:srgbClr val="000000">
                  <a:alpha val="37999"/>
                </a:srgbClr>
              </a:outerShdw>
            </a:effectLst>
          </p:spPr>
        </p:cxnSp>
        <p:cxnSp>
          <p:nvCxnSpPr>
            <p:cNvPr id="30" name="Straight Connector 29"/>
            <p:cNvCxnSpPr/>
            <p:nvPr/>
          </p:nvCxnSpPr>
          <p:spPr>
            <a:xfrm>
              <a:off x="2931" y="2871"/>
              <a:ext cx="552" cy="453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>
              <a:off x="2952" y="2633"/>
              <a:ext cx="531" cy="7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5480" name="Title 1"/>
          <p:cNvSpPr>
            <a:spLocks noGrp="1"/>
          </p:cNvSpPr>
          <p:nvPr>
            <p:ph type="title" idx="4294967295"/>
          </p:nvPr>
        </p:nvSpPr>
        <p:spPr>
          <a:xfrm>
            <a:off x="2097088" y="599420"/>
            <a:ext cx="8229600" cy="457200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en-US" sz="3200" b="1" dirty="0">
                <a:solidFill>
                  <a:srgbClr val="000090"/>
                </a:solidFill>
                <a:latin typeface="Helvetica"/>
                <a:cs typeface="Helvetica"/>
              </a:rPr>
              <a:t>Subunits of </a:t>
            </a:r>
            <a:r>
              <a:rPr lang="en-US" sz="3200" b="1" i="1" dirty="0">
                <a:solidFill>
                  <a:srgbClr val="000090"/>
                </a:solidFill>
                <a:latin typeface="Helvetica"/>
                <a:cs typeface="Helvetica"/>
              </a:rPr>
              <a:t>T. </a:t>
            </a:r>
            <a:r>
              <a:rPr lang="en-US" sz="3200" b="1" i="1" dirty="0" err="1">
                <a:solidFill>
                  <a:srgbClr val="000090"/>
                </a:solidFill>
                <a:latin typeface="Helvetica"/>
                <a:cs typeface="Helvetica"/>
              </a:rPr>
              <a:t>brucei</a:t>
            </a:r>
            <a:r>
              <a:rPr lang="en-US" sz="3200" b="1" dirty="0">
                <a:solidFill>
                  <a:srgbClr val="000090"/>
                </a:solidFill>
                <a:latin typeface="Helvetica"/>
                <a:cs typeface="Helvetica"/>
              </a:rPr>
              <a:t> PKA</a:t>
            </a:r>
          </a:p>
        </p:txBody>
      </p:sp>
      <p:sp>
        <p:nvSpPr>
          <p:cNvPr id="60425" name="Rectangle 13"/>
          <p:cNvSpPr>
            <a:spLocks noChangeArrowheads="1"/>
          </p:cNvSpPr>
          <p:nvPr/>
        </p:nvSpPr>
        <p:spPr bwMode="auto">
          <a:xfrm>
            <a:off x="10006013" y="6434139"/>
            <a:ext cx="181822" cy="371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50800">
                <a:solidFill>
                  <a:srgbClr val="000000"/>
                </a:solidFill>
                <a:miter lim="800000"/>
                <a:headEnd/>
                <a:tailEnd type="none" w="lg" len="med"/>
              </a14:hiddenLine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de-DE"/>
          </a:p>
        </p:txBody>
      </p:sp>
      <p:sp>
        <p:nvSpPr>
          <p:cNvPr id="60426" name="Rectangle 14"/>
          <p:cNvSpPr>
            <a:spLocks noChangeArrowheads="1"/>
          </p:cNvSpPr>
          <p:nvPr/>
        </p:nvSpPr>
        <p:spPr bwMode="auto">
          <a:xfrm>
            <a:off x="9963150" y="6519864"/>
            <a:ext cx="181822" cy="371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50800">
                <a:solidFill>
                  <a:srgbClr val="000000"/>
                </a:solidFill>
                <a:miter lim="800000"/>
                <a:headEnd/>
                <a:tailEnd type="none" w="lg" len="med"/>
              </a14:hiddenLine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de-DE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1CF598A-68EB-0D46-9F09-6DDF2EF792E5}"/>
              </a:ext>
            </a:extLst>
          </p:cNvPr>
          <p:cNvSpPr/>
          <p:nvPr/>
        </p:nvSpPr>
        <p:spPr>
          <a:xfrm>
            <a:off x="4130566" y="2711331"/>
            <a:ext cx="1577597" cy="1435338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202810B-2E8C-BE4A-9E7B-473F0CA1A065}"/>
              </a:ext>
            </a:extLst>
          </p:cNvPr>
          <p:cNvSpPr/>
          <p:nvPr/>
        </p:nvSpPr>
        <p:spPr>
          <a:xfrm>
            <a:off x="7250847" y="4276975"/>
            <a:ext cx="1445945" cy="1232611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7D2E220-CB10-694E-ACFF-A89F5C2FF739}"/>
              </a:ext>
            </a:extLst>
          </p:cNvPr>
          <p:cNvSpPr/>
          <p:nvPr/>
        </p:nvSpPr>
        <p:spPr>
          <a:xfrm>
            <a:off x="7237236" y="2914058"/>
            <a:ext cx="1445945" cy="1232611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A1D4A21-9C17-914B-AE37-2C712E574712}"/>
              </a:ext>
            </a:extLst>
          </p:cNvPr>
          <p:cNvSpPr/>
          <p:nvPr/>
        </p:nvSpPr>
        <p:spPr>
          <a:xfrm>
            <a:off x="-167" y="6458299"/>
            <a:ext cx="2390862" cy="399701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de-DE" sz="1600" dirty="0">
              <a:solidFill>
                <a:prstClr val="white"/>
              </a:solidFill>
              <a:latin typeface="Perpetua" panose="02020502060401020303" pitchFamily="18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428910E-99E3-6042-A244-B742BA5ADF9A}"/>
              </a:ext>
            </a:extLst>
          </p:cNvPr>
          <p:cNvSpPr/>
          <p:nvPr/>
        </p:nvSpPr>
        <p:spPr>
          <a:xfrm>
            <a:off x="11702472" y="6458299"/>
            <a:ext cx="481671" cy="399701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fld id="{8E154822-8697-4847-B575-F647F03C95E8}" type="slidenum">
              <a:rPr lang="de-DE" smtClean="0">
                <a:solidFill>
                  <a:schemeClr val="bg1"/>
                </a:solidFill>
                <a:latin typeface="Perpetua" panose="02020502060401020303" pitchFamily="18" charset="0"/>
              </a:rPr>
              <a:t>12</a:t>
            </a:fld>
            <a:endParaRPr lang="de-DE" dirty="0">
              <a:solidFill>
                <a:schemeClr val="bg1"/>
              </a:solidFill>
              <a:latin typeface="Perpetua" panose="02020502060401020303" pitchFamily="18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38E27A6-1B72-234D-84C2-F55C22F8E5B6}"/>
              </a:ext>
            </a:extLst>
          </p:cNvPr>
          <p:cNvSpPr/>
          <p:nvPr/>
        </p:nvSpPr>
        <p:spPr>
          <a:xfrm>
            <a:off x="2432639" y="6458299"/>
            <a:ext cx="9227889" cy="399701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de-DE" sz="1400" dirty="0">
              <a:solidFill>
                <a:schemeClr val="bg1"/>
              </a:solidFill>
              <a:latin typeface="Perpetua" panose="02020502060401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1785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3" grpId="0" animBg="1"/>
      <p:bldP spid="1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-168" y="0"/>
            <a:ext cx="9429225" cy="66675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3600" dirty="0">
                <a:solidFill>
                  <a:schemeClr val="bg1"/>
                </a:solidFill>
                <a:latin typeface="Perpetua" panose="02020502060401020303" pitchFamily="18" charset="0"/>
              </a:rPr>
              <a:t>PKAR-</a:t>
            </a:r>
            <a:r>
              <a:rPr lang="de-DE" sz="3600" dirty="0" err="1">
                <a:solidFill>
                  <a:schemeClr val="bg1"/>
                </a:solidFill>
                <a:latin typeface="Perpetua" panose="02020502060401020303" pitchFamily="18" charset="0"/>
              </a:rPr>
              <a:t>BirA</a:t>
            </a:r>
            <a:r>
              <a:rPr lang="de-DE" sz="3600" dirty="0">
                <a:solidFill>
                  <a:schemeClr val="bg1"/>
                </a:solidFill>
                <a:latin typeface="Perpetua" panose="02020502060401020303" pitchFamily="18" charset="0"/>
              </a:rPr>
              <a:t>*, </a:t>
            </a:r>
            <a:r>
              <a:rPr lang="de-DE" sz="3600" dirty="0" err="1">
                <a:solidFill>
                  <a:schemeClr val="bg1"/>
                </a:solidFill>
                <a:latin typeface="Perpetua" panose="02020502060401020303" pitchFamily="18" charset="0"/>
              </a:rPr>
              <a:t>BirA</a:t>
            </a:r>
            <a:r>
              <a:rPr lang="de-DE" sz="3600" dirty="0">
                <a:solidFill>
                  <a:schemeClr val="bg1"/>
                </a:solidFill>
                <a:latin typeface="Perpetua" panose="02020502060401020303" pitchFamily="18" charset="0"/>
              </a:rPr>
              <a:t>*-PKAC</a:t>
            </a:r>
          </a:p>
        </p:txBody>
      </p:sp>
      <p:sp>
        <p:nvSpPr>
          <p:cNvPr id="6" name="Rectangle 5"/>
          <p:cNvSpPr/>
          <p:nvPr/>
        </p:nvSpPr>
        <p:spPr>
          <a:xfrm>
            <a:off x="-167" y="6458299"/>
            <a:ext cx="2390862" cy="399701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de-DE" sz="1600" dirty="0">
              <a:solidFill>
                <a:prstClr val="white"/>
              </a:solidFill>
              <a:latin typeface="Perpetua" panose="02020502060401020303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1702472" y="6458299"/>
            <a:ext cx="481671" cy="399701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fld id="{8E154822-8697-4847-B575-F647F03C95E8}" type="slidenum">
              <a:rPr lang="de-DE" smtClean="0">
                <a:solidFill>
                  <a:schemeClr val="bg1"/>
                </a:solidFill>
                <a:latin typeface="Perpetua" panose="02020502060401020303" pitchFamily="18" charset="0"/>
              </a:rPr>
              <a:t>13</a:t>
            </a:fld>
            <a:endParaRPr lang="de-DE" dirty="0">
              <a:solidFill>
                <a:schemeClr val="bg1"/>
              </a:solidFill>
              <a:latin typeface="Perpetua" panose="02020502060401020303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462614" y="0"/>
            <a:ext cx="2721529" cy="66675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dirty="0">
                <a:solidFill>
                  <a:schemeClr val="bg1"/>
                </a:solidFill>
                <a:latin typeface="Perpetua" panose="02020502060401020303" pitchFamily="18" charset="0"/>
              </a:rPr>
              <a:t>Approach</a:t>
            </a:r>
          </a:p>
        </p:txBody>
      </p:sp>
      <p:sp>
        <p:nvSpPr>
          <p:cNvPr id="9" name="Rectangle 8"/>
          <p:cNvSpPr/>
          <p:nvPr/>
        </p:nvSpPr>
        <p:spPr>
          <a:xfrm>
            <a:off x="2432639" y="6458299"/>
            <a:ext cx="9227889" cy="399701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de-DE" sz="1400" dirty="0">
              <a:solidFill>
                <a:schemeClr val="bg1"/>
              </a:solidFill>
              <a:latin typeface="Perpetua" panose="02020502060401020303" pitchFamily="18" charset="0"/>
            </a:endParaRPr>
          </a:p>
        </p:txBody>
      </p:sp>
      <p:sp>
        <p:nvSpPr>
          <p:cNvPr id="107" name="TextBox 106"/>
          <p:cNvSpPr txBox="1"/>
          <p:nvPr/>
        </p:nvSpPr>
        <p:spPr>
          <a:xfrm>
            <a:off x="230082" y="3295307"/>
            <a:ext cx="2838450" cy="4616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2400" dirty="0"/>
              <a:t>PKAR-</a:t>
            </a:r>
            <a:r>
              <a:rPr lang="en-US" sz="2400" dirty="0" err="1"/>
              <a:t>BirA</a:t>
            </a:r>
            <a:r>
              <a:rPr lang="en-US" sz="2400" dirty="0"/>
              <a:t>*</a:t>
            </a:r>
          </a:p>
        </p:txBody>
      </p:sp>
      <p:sp>
        <p:nvSpPr>
          <p:cNvPr id="155" name="TextBox 154"/>
          <p:cNvSpPr txBox="1"/>
          <p:nvPr/>
        </p:nvSpPr>
        <p:spPr>
          <a:xfrm>
            <a:off x="230082" y="2173825"/>
            <a:ext cx="2838450" cy="4616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2400" dirty="0"/>
              <a:t>WT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6A9E01DA-EB39-ED46-9785-517E74A319AE}"/>
              </a:ext>
            </a:extLst>
          </p:cNvPr>
          <p:cNvSpPr txBox="1"/>
          <p:nvPr/>
        </p:nvSpPr>
        <p:spPr>
          <a:xfrm>
            <a:off x="230082" y="4542956"/>
            <a:ext cx="2838450" cy="4616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2400" dirty="0" err="1"/>
              <a:t>BirA</a:t>
            </a:r>
            <a:r>
              <a:rPr lang="en-US" sz="2400" dirty="0"/>
              <a:t>*-PKAC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8CB914CB-3C52-8644-B532-9EE343E50005}"/>
              </a:ext>
            </a:extLst>
          </p:cNvPr>
          <p:cNvGrpSpPr/>
          <p:nvPr/>
        </p:nvGrpSpPr>
        <p:grpSpPr>
          <a:xfrm>
            <a:off x="2923796" y="3330994"/>
            <a:ext cx="5611298" cy="464235"/>
            <a:chOff x="3250368" y="2821541"/>
            <a:chExt cx="5611298" cy="464235"/>
          </a:xfrm>
        </p:grpSpPr>
        <p:sp>
          <p:nvSpPr>
            <p:cNvPr id="144" name="Rectangle: Rounded Corners 143"/>
            <p:cNvSpPr/>
            <p:nvPr/>
          </p:nvSpPr>
          <p:spPr>
            <a:xfrm>
              <a:off x="6609390" y="2821542"/>
              <a:ext cx="2093941" cy="464234"/>
            </a:xfrm>
            <a:prstGeom prst="roundRect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BirA*</a:t>
              </a:r>
              <a:endParaRPr lang="en-US" dirty="0"/>
            </a:p>
          </p:txBody>
        </p:sp>
        <p:sp>
          <p:nvSpPr>
            <p:cNvPr id="145" name="Rectangle: Rounded Corners 144"/>
            <p:cNvSpPr/>
            <p:nvPr/>
          </p:nvSpPr>
          <p:spPr>
            <a:xfrm>
              <a:off x="6450217" y="2821543"/>
              <a:ext cx="159173" cy="464233"/>
            </a:xfrm>
            <a:prstGeom prst="roundRect">
              <a:avLst/>
            </a:prstGeom>
            <a:solidFill>
              <a:schemeClr val="accent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en-GB" sz="1600" dirty="0"/>
                <a:t>GS</a:t>
              </a:r>
              <a:endParaRPr lang="en-US" sz="1600" dirty="0"/>
            </a:p>
          </p:txBody>
        </p:sp>
        <p:sp>
          <p:nvSpPr>
            <p:cNvPr id="146" name="Rectangle: Rounded Corners 145"/>
            <p:cNvSpPr/>
            <p:nvPr/>
          </p:nvSpPr>
          <p:spPr>
            <a:xfrm>
              <a:off x="8702493" y="2821543"/>
              <a:ext cx="159173" cy="464233"/>
            </a:xfrm>
            <a:prstGeom prst="roundRect">
              <a:avLst/>
            </a:prstGeom>
            <a:solidFill>
              <a:schemeClr val="accent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en-GB" sz="1600" dirty="0"/>
                <a:t>TY</a:t>
              </a:r>
              <a:endParaRPr lang="en-US" sz="1600" dirty="0"/>
            </a:p>
          </p:txBody>
        </p:sp>
        <p:sp>
          <p:nvSpPr>
            <p:cNvPr id="64" name="Rounded Rectangle 16">
              <a:extLst>
                <a:ext uri="{FF2B5EF4-FFF2-40B4-BE49-F238E27FC236}">
                  <a16:creationId xmlns:a16="http://schemas.microsoft.com/office/drawing/2014/main" id="{09CF7811-B111-9A41-8A22-D93290EA5263}"/>
                </a:ext>
              </a:extLst>
            </p:cNvPr>
            <p:cNvSpPr/>
            <p:nvPr/>
          </p:nvSpPr>
          <p:spPr>
            <a:xfrm>
              <a:off x="3250368" y="2821541"/>
              <a:ext cx="3192179" cy="464234"/>
            </a:xfrm>
            <a:prstGeom prst="roundRect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PKAR</a:t>
              </a:r>
            </a:p>
          </p:txBody>
        </p:sp>
      </p:grpSp>
      <p:sp>
        <p:nvSpPr>
          <p:cNvPr id="65" name="Rounded Rectangle 16">
            <a:extLst>
              <a:ext uri="{FF2B5EF4-FFF2-40B4-BE49-F238E27FC236}">
                <a16:creationId xmlns:a16="http://schemas.microsoft.com/office/drawing/2014/main" id="{15FD26C8-A70E-BB4D-A734-03914DF6AF29}"/>
              </a:ext>
            </a:extLst>
          </p:cNvPr>
          <p:cNvSpPr/>
          <p:nvPr/>
        </p:nvSpPr>
        <p:spPr>
          <a:xfrm>
            <a:off x="2923796" y="2171256"/>
            <a:ext cx="3192179" cy="464234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PKAR</a:t>
            </a:r>
          </a:p>
        </p:txBody>
      </p:sp>
      <p:sp>
        <p:nvSpPr>
          <p:cNvPr id="66" name="Rounded Rectangle 16">
            <a:extLst>
              <a:ext uri="{FF2B5EF4-FFF2-40B4-BE49-F238E27FC236}">
                <a16:creationId xmlns:a16="http://schemas.microsoft.com/office/drawing/2014/main" id="{D24ACE01-F9BF-3241-9DCF-28A6DA6B9A69}"/>
              </a:ext>
            </a:extLst>
          </p:cNvPr>
          <p:cNvSpPr/>
          <p:nvPr/>
        </p:nvSpPr>
        <p:spPr>
          <a:xfrm>
            <a:off x="9429057" y="2174077"/>
            <a:ext cx="2210618" cy="464234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PKAC</a:t>
            </a:r>
          </a:p>
        </p:txBody>
      </p:sp>
      <p:sp>
        <p:nvSpPr>
          <p:cNvPr id="67" name="Rounded Rectangle 16">
            <a:extLst>
              <a:ext uri="{FF2B5EF4-FFF2-40B4-BE49-F238E27FC236}">
                <a16:creationId xmlns:a16="http://schemas.microsoft.com/office/drawing/2014/main" id="{51C3A196-9EB1-AF47-8D91-75AA75DA4914}"/>
              </a:ext>
            </a:extLst>
          </p:cNvPr>
          <p:cNvSpPr/>
          <p:nvPr/>
        </p:nvSpPr>
        <p:spPr>
          <a:xfrm>
            <a:off x="9429057" y="3330994"/>
            <a:ext cx="2210618" cy="464234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PKAC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8DBF0674-AE51-BF4F-9D33-72CB66E2BC4E}"/>
              </a:ext>
            </a:extLst>
          </p:cNvPr>
          <p:cNvGrpSpPr/>
          <p:nvPr/>
        </p:nvGrpSpPr>
        <p:grpSpPr>
          <a:xfrm>
            <a:off x="7016770" y="4539105"/>
            <a:ext cx="4622905" cy="464234"/>
            <a:chOff x="7016770" y="4068841"/>
            <a:chExt cx="4622905" cy="464234"/>
          </a:xfrm>
        </p:grpSpPr>
        <p:sp>
          <p:nvSpPr>
            <p:cNvPr id="68" name="Rectangle: Rounded Corners 145">
              <a:extLst>
                <a:ext uri="{FF2B5EF4-FFF2-40B4-BE49-F238E27FC236}">
                  <a16:creationId xmlns:a16="http://schemas.microsoft.com/office/drawing/2014/main" id="{14831EB9-2265-6540-94E8-7F0E3D0D8442}"/>
                </a:ext>
              </a:extLst>
            </p:cNvPr>
            <p:cNvSpPr/>
            <p:nvPr/>
          </p:nvSpPr>
          <p:spPr>
            <a:xfrm>
              <a:off x="7016770" y="4068842"/>
              <a:ext cx="159173" cy="464233"/>
            </a:xfrm>
            <a:prstGeom prst="roundRect">
              <a:avLst/>
            </a:prstGeom>
            <a:solidFill>
              <a:schemeClr val="accent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en-GB" sz="1600" dirty="0"/>
                <a:t>TY</a:t>
              </a:r>
              <a:endParaRPr lang="en-US" sz="1600" dirty="0"/>
            </a:p>
          </p:txBody>
        </p:sp>
        <p:sp>
          <p:nvSpPr>
            <p:cNvPr id="69" name="Rectangle: Rounded Corners 143">
              <a:extLst>
                <a:ext uri="{FF2B5EF4-FFF2-40B4-BE49-F238E27FC236}">
                  <a16:creationId xmlns:a16="http://schemas.microsoft.com/office/drawing/2014/main" id="{8ADF4ABB-6DD8-9340-B702-3F001228722D}"/>
                </a:ext>
              </a:extLst>
            </p:cNvPr>
            <p:cNvSpPr/>
            <p:nvPr/>
          </p:nvSpPr>
          <p:spPr>
            <a:xfrm>
              <a:off x="7175943" y="4068841"/>
              <a:ext cx="2093941" cy="464234"/>
            </a:xfrm>
            <a:prstGeom prst="roundRect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BirA*</a:t>
              </a:r>
              <a:endParaRPr lang="en-US" dirty="0"/>
            </a:p>
          </p:txBody>
        </p:sp>
        <p:sp>
          <p:nvSpPr>
            <p:cNvPr id="70" name="Rectangle: Rounded Corners 144">
              <a:extLst>
                <a:ext uri="{FF2B5EF4-FFF2-40B4-BE49-F238E27FC236}">
                  <a16:creationId xmlns:a16="http://schemas.microsoft.com/office/drawing/2014/main" id="{008FF6BD-7DBF-9F4D-8943-047B71782634}"/>
                </a:ext>
              </a:extLst>
            </p:cNvPr>
            <p:cNvSpPr/>
            <p:nvPr/>
          </p:nvSpPr>
          <p:spPr>
            <a:xfrm>
              <a:off x="9269884" y="4068842"/>
              <a:ext cx="159173" cy="464233"/>
            </a:xfrm>
            <a:prstGeom prst="roundRect">
              <a:avLst/>
            </a:prstGeom>
            <a:solidFill>
              <a:schemeClr val="accent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en-GB" sz="1600" dirty="0"/>
                <a:t>GS</a:t>
              </a:r>
              <a:endParaRPr lang="en-US" sz="1600" dirty="0"/>
            </a:p>
          </p:txBody>
        </p:sp>
        <p:sp>
          <p:nvSpPr>
            <p:cNvPr id="71" name="Rounded Rectangle 16">
              <a:extLst>
                <a:ext uri="{FF2B5EF4-FFF2-40B4-BE49-F238E27FC236}">
                  <a16:creationId xmlns:a16="http://schemas.microsoft.com/office/drawing/2014/main" id="{CC324690-71F7-AA4A-8339-5915CED6C380}"/>
                </a:ext>
              </a:extLst>
            </p:cNvPr>
            <p:cNvSpPr/>
            <p:nvPr/>
          </p:nvSpPr>
          <p:spPr>
            <a:xfrm>
              <a:off x="9429057" y="4068841"/>
              <a:ext cx="2210618" cy="464234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PKAC</a:t>
              </a:r>
            </a:p>
          </p:txBody>
        </p:sp>
      </p:grpSp>
      <p:sp>
        <p:nvSpPr>
          <p:cNvPr id="72" name="Rounded Rectangle 16">
            <a:extLst>
              <a:ext uri="{FF2B5EF4-FFF2-40B4-BE49-F238E27FC236}">
                <a16:creationId xmlns:a16="http://schemas.microsoft.com/office/drawing/2014/main" id="{FB999FFE-4D45-7649-885F-BA289F4E1FE7}"/>
              </a:ext>
            </a:extLst>
          </p:cNvPr>
          <p:cNvSpPr/>
          <p:nvPr/>
        </p:nvSpPr>
        <p:spPr>
          <a:xfrm>
            <a:off x="2923174" y="4557839"/>
            <a:ext cx="3192179" cy="464234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PKAR</a:t>
            </a:r>
          </a:p>
        </p:txBody>
      </p:sp>
    </p:spTree>
    <p:extLst>
      <p:ext uri="{BB962C8B-B14F-4D97-AF65-F5344CB8AC3E}">
        <p14:creationId xmlns:p14="http://schemas.microsoft.com/office/powerpoint/2010/main" val="17049811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F94511D-50A3-564F-B200-3BEAE64E27E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88" t="31127" r="3935" b="51312"/>
          <a:stretch/>
        </p:blipFill>
        <p:spPr>
          <a:xfrm>
            <a:off x="606045" y="1954299"/>
            <a:ext cx="6514555" cy="997284"/>
          </a:xfrm>
          <a:prstGeom prst="rect">
            <a:avLst/>
          </a:prstGeom>
        </p:spPr>
      </p:pic>
      <p:grpSp>
        <p:nvGrpSpPr>
          <p:cNvPr id="37" name="Group 36">
            <a:extLst>
              <a:ext uri="{FF2B5EF4-FFF2-40B4-BE49-F238E27FC236}">
                <a16:creationId xmlns:a16="http://schemas.microsoft.com/office/drawing/2014/main" id="{515366BE-2153-C347-90C9-CC1324D3E70F}"/>
              </a:ext>
            </a:extLst>
          </p:cNvPr>
          <p:cNvGrpSpPr/>
          <p:nvPr/>
        </p:nvGrpSpPr>
        <p:grpSpPr>
          <a:xfrm>
            <a:off x="7906276" y="1138907"/>
            <a:ext cx="3126436" cy="1812676"/>
            <a:chOff x="8032652" y="1633272"/>
            <a:chExt cx="3212164" cy="1996737"/>
          </a:xfrm>
        </p:grpSpPr>
        <p:grpSp>
          <p:nvGrpSpPr>
            <p:cNvPr id="6" name="Gruppieren 53">
              <a:extLst>
                <a:ext uri="{FF2B5EF4-FFF2-40B4-BE49-F238E27FC236}">
                  <a16:creationId xmlns:a16="http://schemas.microsoft.com/office/drawing/2014/main" id="{F8C4920B-46B3-F949-A904-B9824EDF9C3B}"/>
                </a:ext>
              </a:extLst>
            </p:cNvPr>
            <p:cNvGrpSpPr/>
            <p:nvPr/>
          </p:nvGrpSpPr>
          <p:grpSpPr>
            <a:xfrm>
              <a:off x="8032652" y="1633272"/>
              <a:ext cx="3212164" cy="1536958"/>
              <a:chOff x="6575064" y="4008325"/>
              <a:chExt cx="4384370" cy="2097835"/>
            </a:xfrm>
          </p:grpSpPr>
          <p:sp>
            <p:nvSpPr>
              <p:cNvPr id="7" name="Ellipse 29">
                <a:extLst>
                  <a:ext uri="{FF2B5EF4-FFF2-40B4-BE49-F238E27FC236}">
                    <a16:creationId xmlns:a16="http://schemas.microsoft.com/office/drawing/2014/main" id="{F59BAB13-ABB9-8245-9866-F392B64813F9}"/>
                  </a:ext>
                </a:extLst>
              </p:cNvPr>
              <p:cNvSpPr/>
              <p:nvPr/>
            </p:nvSpPr>
            <p:spPr>
              <a:xfrm>
                <a:off x="7486409" y="4511676"/>
                <a:ext cx="1920674" cy="1594484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sz="120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Helvetica" pitchFamily="2" charset="0"/>
                  </a:rPr>
                  <a:t>streptavidin</a:t>
                </a:r>
                <a:endParaRPr 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Helvetica" pitchFamily="2" charset="0"/>
                </a:endParaRPr>
              </a:p>
            </p:txBody>
          </p:sp>
          <p:grpSp>
            <p:nvGrpSpPr>
              <p:cNvPr id="8" name="Gruppieren 32">
                <a:extLst>
                  <a:ext uri="{FF2B5EF4-FFF2-40B4-BE49-F238E27FC236}">
                    <a16:creationId xmlns:a16="http://schemas.microsoft.com/office/drawing/2014/main" id="{7F231E3B-B011-5F4D-AFBB-B5872ACCE667}"/>
                  </a:ext>
                </a:extLst>
              </p:cNvPr>
              <p:cNvGrpSpPr/>
              <p:nvPr/>
            </p:nvGrpSpPr>
            <p:grpSpPr>
              <a:xfrm rot="19836581">
                <a:off x="9490331" y="4285909"/>
                <a:ext cx="1469103" cy="523240"/>
                <a:chOff x="10031503" y="3979864"/>
                <a:chExt cx="1469103" cy="523240"/>
              </a:xfrm>
            </p:grpSpPr>
            <p:sp>
              <p:nvSpPr>
                <p:cNvPr id="19" name="Rechteck: abgerundete Ecken 30">
                  <a:extLst>
                    <a:ext uri="{FF2B5EF4-FFF2-40B4-BE49-F238E27FC236}">
                      <a16:creationId xmlns:a16="http://schemas.microsoft.com/office/drawing/2014/main" id="{062C5E92-D57D-B247-A036-0C655207BC3C}"/>
                    </a:ext>
                  </a:extLst>
                </p:cNvPr>
                <p:cNvSpPr/>
                <p:nvPr/>
              </p:nvSpPr>
              <p:spPr>
                <a:xfrm>
                  <a:off x="10212907" y="3979864"/>
                  <a:ext cx="1287699" cy="523240"/>
                </a:xfrm>
                <a:prstGeom prst="roundRect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400" dirty="0">
                    <a:latin typeface="Helvetica" pitchFamily="2" charset="0"/>
                  </a:endParaRPr>
                </a:p>
              </p:txBody>
            </p:sp>
            <p:sp>
              <p:nvSpPr>
                <p:cNvPr id="20" name="Ellipse 31">
                  <a:extLst>
                    <a:ext uri="{FF2B5EF4-FFF2-40B4-BE49-F238E27FC236}">
                      <a16:creationId xmlns:a16="http://schemas.microsoft.com/office/drawing/2014/main" id="{FC4663D8-C30B-D343-8B93-764ABC9B50CC}"/>
                    </a:ext>
                  </a:extLst>
                </p:cNvPr>
                <p:cNvSpPr/>
                <p:nvPr/>
              </p:nvSpPr>
              <p:spPr>
                <a:xfrm>
                  <a:off x="10031503" y="4161950"/>
                  <a:ext cx="223520" cy="221774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400">
                    <a:latin typeface="Helvetica" pitchFamily="2" charset="0"/>
                  </a:endParaRPr>
                </a:p>
              </p:txBody>
            </p:sp>
          </p:grpSp>
          <p:grpSp>
            <p:nvGrpSpPr>
              <p:cNvPr id="9" name="Gruppieren 35">
                <a:extLst>
                  <a:ext uri="{FF2B5EF4-FFF2-40B4-BE49-F238E27FC236}">
                    <a16:creationId xmlns:a16="http://schemas.microsoft.com/office/drawing/2014/main" id="{0756619A-20EF-4C43-AA81-3542FFC300BE}"/>
                  </a:ext>
                </a:extLst>
              </p:cNvPr>
              <p:cNvGrpSpPr/>
              <p:nvPr/>
            </p:nvGrpSpPr>
            <p:grpSpPr>
              <a:xfrm rot="16576810">
                <a:off x="6570421" y="4012968"/>
                <a:ext cx="840659" cy="831374"/>
                <a:chOff x="6381045" y="3597276"/>
                <a:chExt cx="840659" cy="831374"/>
              </a:xfrm>
            </p:grpSpPr>
            <p:sp>
              <p:nvSpPr>
                <p:cNvPr id="17" name="Ellipse 33">
                  <a:extLst>
                    <a:ext uri="{FF2B5EF4-FFF2-40B4-BE49-F238E27FC236}">
                      <a16:creationId xmlns:a16="http://schemas.microsoft.com/office/drawing/2014/main" id="{3FAE93D4-C08A-3F43-9765-8592E5D71F59}"/>
                    </a:ext>
                  </a:extLst>
                </p:cNvPr>
                <p:cNvSpPr/>
                <p:nvPr/>
              </p:nvSpPr>
              <p:spPr>
                <a:xfrm>
                  <a:off x="6381045" y="3597276"/>
                  <a:ext cx="840659" cy="807720"/>
                </a:xfrm>
                <a:prstGeom prst="ellipse">
                  <a:avLst/>
                </a:prstGeom>
                <a:solidFill>
                  <a:srgbClr val="97E9E5"/>
                </a:soli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400">
                    <a:latin typeface="Helvetica" pitchFamily="2" charset="0"/>
                  </a:endParaRPr>
                </a:p>
              </p:txBody>
            </p:sp>
            <p:sp>
              <p:nvSpPr>
                <p:cNvPr id="18" name="Ellipse 34">
                  <a:extLst>
                    <a:ext uri="{FF2B5EF4-FFF2-40B4-BE49-F238E27FC236}">
                      <a16:creationId xmlns:a16="http://schemas.microsoft.com/office/drawing/2014/main" id="{7569594A-1BD7-F54C-B310-794C4306F867}"/>
                    </a:ext>
                  </a:extLst>
                </p:cNvPr>
                <p:cNvSpPr/>
                <p:nvPr/>
              </p:nvSpPr>
              <p:spPr>
                <a:xfrm>
                  <a:off x="6455028" y="4206876"/>
                  <a:ext cx="223520" cy="221774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400">
                    <a:latin typeface="Helvetica" pitchFamily="2" charset="0"/>
                  </a:endParaRPr>
                </a:p>
              </p:txBody>
            </p:sp>
          </p:grpSp>
          <p:cxnSp>
            <p:nvCxnSpPr>
              <p:cNvPr id="10" name="Gerader Verbinder 37">
                <a:extLst>
                  <a:ext uri="{FF2B5EF4-FFF2-40B4-BE49-F238E27FC236}">
                    <a16:creationId xmlns:a16="http://schemas.microsoft.com/office/drawing/2014/main" id="{98A53605-0DBB-214F-9FF4-7566F94D9D9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442522" y="4816476"/>
                <a:ext cx="208344" cy="123020"/>
              </a:xfrm>
              <a:prstGeom prst="line">
                <a:avLst/>
              </a:prstGeom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1" name="Gerader Verbinder 40">
                <a:extLst>
                  <a:ext uri="{FF2B5EF4-FFF2-40B4-BE49-F238E27FC236}">
                    <a16:creationId xmlns:a16="http://schemas.microsoft.com/office/drawing/2014/main" id="{68AB2579-414D-A84F-B64D-C0FC12677F9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238484" y="4816476"/>
                <a:ext cx="208345" cy="33316"/>
              </a:xfrm>
              <a:prstGeom prst="line">
                <a:avLst/>
              </a:prstGeom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2" name="Gerader Verbinder 41">
                <a:extLst>
                  <a:ext uri="{FF2B5EF4-FFF2-40B4-BE49-F238E27FC236}">
                    <a16:creationId xmlns:a16="http://schemas.microsoft.com/office/drawing/2014/main" id="{5B95D71D-8801-B147-9418-2B7D3A550A6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401904" y="4618299"/>
                <a:ext cx="39523" cy="198177"/>
              </a:xfrm>
              <a:prstGeom prst="line">
                <a:avLst/>
              </a:prstGeom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grpSp>
            <p:nvGrpSpPr>
              <p:cNvPr id="13" name="Gruppieren 52">
                <a:extLst>
                  <a:ext uri="{FF2B5EF4-FFF2-40B4-BE49-F238E27FC236}">
                    <a16:creationId xmlns:a16="http://schemas.microsoft.com/office/drawing/2014/main" id="{828E705C-DAD5-A046-A390-80198387FE79}"/>
                  </a:ext>
                </a:extLst>
              </p:cNvPr>
              <p:cNvGrpSpPr/>
              <p:nvPr/>
            </p:nvGrpSpPr>
            <p:grpSpPr>
              <a:xfrm rot="6730225">
                <a:off x="9388305" y="4830475"/>
                <a:ext cx="369118" cy="321197"/>
                <a:chOff x="7764793" y="4043159"/>
                <a:chExt cx="369118" cy="321197"/>
              </a:xfrm>
            </p:grpSpPr>
            <p:cxnSp>
              <p:nvCxnSpPr>
                <p:cNvPr id="14" name="Gerader Verbinder 46">
                  <a:extLst>
                    <a:ext uri="{FF2B5EF4-FFF2-40B4-BE49-F238E27FC236}">
                      <a16:creationId xmlns:a16="http://schemas.microsoft.com/office/drawing/2014/main" id="{30647C1D-8808-7642-8477-3C05E24B5A7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968831" y="4241336"/>
                  <a:ext cx="165080" cy="123020"/>
                </a:xfrm>
                <a:prstGeom prst="line">
                  <a:avLst/>
                </a:prstGeom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5" name="Gerader Verbinder 47">
                  <a:extLst>
                    <a:ext uri="{FF2B5EF4-FFF2-40B4-BE49-F238E27FC236}">
                      <a16:creationId xmlns:a16="http://schemas.microsoft.com/office/drawing/2014/main" id="{E2444CAC-22C2-F540-9A35-A24B503F968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7764793" y="4241336"/>
                  <a:ext cx="208345" cy="33316"/>
                </a:xfrm>
                <a:prstGeom prst="line">
                  <a:avLst/>
                </a:prstGeom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6" name="Gerader Verbinder 48">
                  <a:extLst>
                    <a:ext uri="{FF2B5EF4-FFF2-40B4-BE49-F238E27FC236}">
                      <a16:creationId xmlns:a16="http://schemas.microsoft.com/office/drawing/2014/main" id="{ED5E7245-BAAB-7A41-AA56-532DE1B0CBD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928213" y="4043159"/>
                  <a:ext cx="39523" cy="198177"/>
                </a:xfrm>
                <a:prstGeom prst="line">
                  <a:avLst/>
                </a:prstGeom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EBA4797E-A0A4-D140-A517-056AC888BCBD}"/>
                </a:ext>
              </a:extLst>
            </p:cNvPr>
            <p:cNvSpPr txBox="1"/>
            <p:nvPr/>
          </p:nvSpPr>
          <p:spPr>
            <a:xfrm>
              <a:off x="8254963" y="3290980"/>
              <a:ext cx="2418064" cy="339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400" dirty="0">
                  <a:latin typeface="Helvetica" pitchFamily="2" charset="0"/>
                </a:rPr>
                <a:t>O</a:t>
              </a:r>
              <a:r>
                <a:rPr lang="en-DE" sz="1400" dirty="0">
                  <a:latin typeface="Helvetica" pitchFamily="2" charset="0"/>
                </a:rPr>
                <a:t>n-bead digest with trypsin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8CA260AB-ECBA-2649-AF39-28F61C55853C}"/>
              </a:ext>
            </a:extLst>
          </p:cNvPr>
          <p:cNvGrpSpPr/>
          <p:nvPr/>
        </p:nvGrpSpPr>
        <p:grpSpPr>
          <a:xfrm>
            <a:off x="7120600" y="3632217"/>
            <a:ext cx="4707987" cy="2984958"/>
            <a:chOff x="7484013" y="3761796"/>
            <a:chExt cx="4707987" cy="2984958"/>
          </a:xfrm>
        </p:grpSpPr>
        <p:pic>
          <p:nvPicPr>
            <p:cNvPr id="1030" name="Picture 6" descr="SDS-polyacrylamide gel electrophoresis (SDS-PAGE) patterns of proteins... |  Download Scientific Diagram">
              <a:extLst>
                <a:ext uri="{FF2B5EF4-FFF2-40B4-BE49-F238E27FC236}">
                  <a16:creationId xmlns:a16="http://schemas.microsoft.com/office/drawing/2014/main" id="{5E5D57E3-CF4A-8B4D-BDFC-8C14EBB5BC4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4263" y="3817337"/>
              <a:ext cx="4450764" cy="280212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ED22A224-7411-4249-B929-EF4199E1BCE5}"/>
                </a:ext>
              </a:extLst>
            </p:cNvPr>
            <p:cNvSpPr/>
            <p:nvPr/>
          </p:nvSpPr>
          <p:spPr>
            <a:xfrm>
              <a:off x="8269790" y="6147582"/>
              <a:ext cx="3401705" cy="59917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DE" sz="1400">
                <a:latin typeface="Helvetica" pitchFamily="2" charset="0"/>
              </a:endParaRPr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DF243E23-B8BF-1F4F-8381-3916DB1018E5}"/>
                </a:ext>
              </a:extLst>
            </p:cNvPr>
            <p:cNvSpPr/>
            <p:nvPr/>
          </p:nvSpPr>
          <p:spPr>
            <a:xfrm>
              <a:off x="11424362" y="3914413"/>
              <a:ext cx="767638" cy="15613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DE" sz="1400">
                <a:latin typeface="Helvetica" pitchFamily="2" charset="0"/>
              </a:endParaRPr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1BAE8708-15BC-094F-B820-0B7FAAD74600}"/>
                </a:ext>
              </a:extLst>
            </p:cNvPr>
            <p:cNvSpPr/>
            <p:nvPr/>
          </p:nvSpPr>
          <p:spPr>
            <a:xfrm>
              <a:off x="7484013" y="3761796"/>
              <a:ext cx="813913" cy="235060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DE" sz="1400">
                <a:latin typeface="Helvetica" pitchFamily="2" charset="0"/>
              </a:endParaRPr>
            </a:p>
          </p:txBody>
        </p:sp>
      </p:grpSp>
      <p:sp>
        <p:nvSpPr>
          <p:cNvPr id="45" name="TextBox 44">
            <a:extLst>
              <a:ext uri="{FF2B5EF4-FFF2-40B4-BE49-F238E27FC236}">
                <a16:creationId xmlns:a16="http://schemas.microsoft.com/office/drawing/2014/main" id="{1EF03FDE-CDAF-BD47-BCEC-B62641266014}"/>
              </a:ext>
            </a:extLst>
          </p:cNvPr>
          <p:cNvSpPr txBox="1"/>
          <p:nvPr/>
        </p:nvSpPr>
        <p:spPr>
          <a:xfrm>
            <a:off x="7440926" y="5991701"/>
            <a:ext cx="405713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>
                <a:latin typeface="Helvetica" pitchFamily="2" charset="0"/>
              </a:rPr>
              <a:t>Proteins </a:t>
            </a:r>
            <a:r>
              <a:rPr lang="de-DE" sz="1400" dirty="0" err="1">
                <a:latin typeface="Helvetica" pitchFamily="2" charset="0"/>
              </a:rPr>
              <a:t>eluted</a:t>
            </a:r>
            <a:r>
              <a:rPr lang="de-DE" sz="1400" dirty="0">
                <a:latin typeface="Helvetica" pitchFamily="2" charset="0"/>
              </a:rPr>
              <a:t> </a:t>
            </a:r>
            <a:r>
              <a:rPr lang="de-DE" sz="1400" dirty="0" err="1">
                <a:latin typeface="Helvetica" pitchFamily="2" charset="0"/>
              </a:rPr>
              <a:t>from</a:t>
            </a:r>
            <a:r>
              <a:rPr lang="de-DE" sz="1400" dirty="0">
                <a:latin typeface="Helvetica" pitchFamily="2" charset="0"/>
              </a:rPr>
              <a:t> </a:t>
            </a:r>
            <a:r>
              <a:rPr lang="de-DE" sz="1400" dirty="0" err="1">
                <a:latin typeface="Helvetica" pitchFamily="2" charset="0"/>
              </a:rPr>
              <a:t>the</a:t>
            </a:r>
            <a:r>
              <a:rPr lang="de-DE" sz="1400" dirty="0">
                <a:latin typeface="Helvetica" pitchFamily="2" charset="0"/>
              </a:rPr>
              <a:t> </a:t>
            </a:r>
            <a:r>
              <a:rPr lang="de-DE" sz="1400" dirty="0" err="1">
                <a:latin typeface="Helvetica" pitchFamily="2" charset="0"/>
              </a:rPr>
              <a:t>beads</a:t>
            </a:r>
            <a:r>
              <a:rPr lang="de-DE" sz="1400" dirty="0">
                <a:latin typeface="Helvetica" pitchFamily="2" charset="0"/>
              </a:rPr>
              <a:t> </a:t>
            </a:r>
            <a:r>
              <a:rPr lang="de-DE" sz="1400" dirty="0" err="1">
                <a:latin typeface="Helvetica" pitchFamily="2" charset="0"/>
              </a:rPr>
              <a:t>were</a:t>
            </a:r>
            <a:r>
              <a:rPr lang="de-DE" sz="1400" dirty="0">
                <a:latin typeface="Helvetica" pitchFamily="2" charset="0"/>
              </a:rPr>
              <a:t> </a:t>
            </a:r>
            <a:r>
              <a:rPr lang="de-DE" sz="1400" dirty="0" err="1">
                <a:latin typeface="Helvetica" pitchFamily="2" charset="0"/>
              </a:rPr>
              <a:t>separated</a:t>
            </a:r>
            <a:endParaRPr lang="de-DE" sz="1400" dirty="0">
              <a:latin typeface="Helvetica" pitchFamily="2" charset="0"/>
            </a:endParaRPr>
          </a:p>
          <a:p>
            <a:r>
              <a:rPr lang="de-DE" sz="1400" dirty="0" err="1">
                <a:latin typeface="Helvetica" pitchFamily="2" charset="0"/>
              </a:rPr>
              <a:t>by</a:t>
            </a:r>
            <a:r>
              <a:rPr lang="de-DE" sz="1400" dirty="0">
                <a:latin typeface="Helvetica" pitchFamily="2" charset="0"/>
              </a:rPr>
              <a:t> SDS PAGE, </a:t>
            </a:r>
            <a:r>
              <a:rPr lang="de-DE" sz="1400" dirty="0" err="1">
                <a:latin typeface="Helvetica" pitchFamily="2" charset="0"/>
              </a:rPr>
              <a:t>excised</a:t>
            </a:r>
            <a:r>
              <a:rPr lang="de-DE" sz="1400" dirty="0">
                <a:latin typeface="Helvetica" pitchFamily="2" charset="0"/>
              </a:rPr>
              <a:t> </a:t>
            </a:r>
            <a:r>
              <a:rPr lang="de-DE" sz="1400" dirty="0" err="1">
                <a:latin typeface="Helvetica" pitchFamily="2" charset="0"/>
              </a:rPr>
              <a:t>and</a:t>
            </a:r>
            <a:r>
              <a:rPr lang="de-DE" sz="1400" dirty="0">
                <a:latin typeface="Helvetica" pitchFamily="2" charset="0"/>
              </a:rPr>
              <a:t> </a:t>
            </a:r>
            <a:r>
              <a:rPr lang="de-DE" sz="1400" dirty="0" err="1">
                <a:latin typeface="Helvetica" pitchFamily="2" charset="0"/>
              </a:rPr>
              <a:t>digested</a:t>
            </a:r>
            <a:r>
              <a:rPr lang="de-DE" sz="1400" dirty="0">
                <a:latin typeface="Helvetica" pitchFamily="2" charset="0"/>
              </a:rPr>
              <a:t> </a:t>
            </a:r>
            <a:r>
              <a:rPr lang="de-DE" sz="1400" dirty="0" err="1">
                <a:latin typeface="Helvetica" pitchFamily="2" charset="0"/>
              </a:rPr>
              <a:t>with</a:t>
            </a:r>
            <a:r>
              <a:rPr lang="de-DE" sz="1400" dirty="0">
                <a:latin typeface="Helvetica" pitchFamily="2" charset="0"/>
              </a:rPr>
              <a:t> </a:t>
            </a:r>
            <a:r>
              <a:rPr lang="de-DE" sz="1400" dirty="0" err="1">
                <a:latin typeface="Helvetica" pitchFamily="2" charset="0"/>
              </a:rPr>
              <a:t>trypsin</a:t>
            </a:r>
            <a:endParaRPr lang="en-DE" sz="1400" dirty="0">
              <a:latin typeface="Helvetica" pitchFamily="2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D742625-8CA8-9A44-9229-616A50816254}"/>
              </a:ext>
            </a:extLst>
          </p:cNvPr>
          <p:cNvSpPr txBox="1"/>
          <p:nvPr/>
        </p:nvSpPr>
        <p:spPr>
          <a:xfrm>
            <a:off x="290945" y="332509"/>
            <a:ext cx="7148946" cy="4431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DE" sz="1600" b="1" dirty="0">
                <a:latin typeface="Helvetica" pitchFamily="2" charset="0"/>
              </a:rPr>
              <a:t>Sample processing and labeling:</a:t>
            </a:r>
          </a:p>
          <a:p>
            <a:endParaRPr lang="en-DE" sz="1400" dirty="0">
              <a:latin typeface="Helvetica" pitchFamily="2" charset="0"/>
            </a:endParaRPr>
          </a:p>
          <a:p>
            <a:endParaRPr lang="en-DE" sz="1400" dirty="0">
              <a:latin typeface="Helvetica" pitchFamily="2" charset="0"/>
            </a:endParaRPr>
          </a:p>
          <a:p>
            <a:r>
              <a:rPr lang="en-DE" sz="1400" dirty="0">
                <a:latin typeface="Helvetica" pitchFamily="2" charset="0"/>
              </a:rPr>
              <a:t>PKAC BioID:</a:t>
            </a:r>
          </a:p>
          <a:p>
            <a:endParaRPr lang="en-DE" sz="1400" dirty="0">
              <a:latin typeface="Helvetica" pitchFamily="2" charset="0"/>
            </a:endParaRPr>
          </a:p>
          <a:p>
            <a:pPr marL="285750" indent="-285750">
              <a:buFontTx/>
              <a:buChar char="-"/>
            </a:pPr>
            <a:r>
              <a:rPr lang="en-GB" sz="1400" dirty="0">
                <a:latin typeface="Helvetica" pitchFamily="2" charset="0"/>
              </a:rPr>
              <a:t>P</a:t>
            </a:r>
            <a:r>
              <a:rPr lang="en-DE" sz="1400" dirty="0">
                <a:latin typeface="Helvetica" pitchFamily="2" charset="0"/>
              </a:rPr>
              <a:t>ull-down performed in quadruplicates</a:t>
            </a:r>
          </a:p>
          <a:p>
            <a:pPr marL="285750" indent="-285750">
              <a:buFontTx/>
              <a:buChar char="-"/>
            </a:pPr>
            <a:r>
              <a:rPr lang="de-DE" sz="1400" dirty="0">
                <a:latin typeface="Helvetica" pitchFamily="2" charset="0"/>
              </a:rPr>
              <a:t>O</a:t>
            </a:r>
            <a:r>
              <a:rPr lang="en-DE" sz="1400" dirty="0">
                <a:latin typeface="Helvetica" pitchFamily="2" charset="0"/>
              </a:rPr>
              <a:t>n-bead digest of proteins bound to streptavidin beads</a:t>
            </a:r>
          </a:p>
          <a:p>
            <a:pPr marL="285750" indent="-285750">
              <a:buFontTx/>
              <a:buChar char="-"/>
            </a:pPr>
            <a:endParaRPr lang="en-DE" sz="1400" dirty="0">
              <a:latin typeface="Helvetica" pitchFamily="2" charset="0"/>
            </a:endParaRPr>
          </a:p>
          <a:p>
            <a:pPr marL="285750" indent="-285750">
              <a:buFontTx/>
              <a:buChar char="-"/>
            </a:pPr>
            <a:endParaRPr lang="en-DE" sz="1400" dirty="0">
              <a:latin typeface="Helvetica" pitchFamily="2" charset="0"/>
            </a:endParaRPr>
          </a:p>
          <a:p>
            <a:pPr marL="285750" indent="-285750">
              <a:buFontTx/>
              <a:buChar char="-"/>
            </a:pPr>
            <a:endParaRPr lang="en-DE" sz="1400" dirty="0">
              <a:latin typeface="Helvetica" pitchFamily="2" charset="0"/>
            </a:endParaRPr>
          </a:p>
          <a:p>
            <a:pPr marL="285750" indent="-285750">
              <a:buFontTx/>
              <a:buChar char="-"/>
            </a:pPr>
            <a:endParaRPr lang="en-DE" sz="1400" dirty="0">
              <a:latin typeface="Helvetica" pitchFamily="2" charset="0"/>
            </a:endParaRPr>
          </a:p>
          <a:p>
            <a:pPr marL="285750" indent="-285750">
              <a:buFontTx/>
              <a:buChar char="-"/>
            </a:pPr>
            <a:endParaRPr lang="en-DE" sz="1400" dirty="0">
              <a:latin typeface="Helvetica" pitchFamily="2" charset="0"/>
            </a:endParaRPr>
          </a:p>
          <a:p>
            <a:pPr marL="285750" indent="-285750">
              <a:buFontTx/>
              <a:buChar char="-"/>
            </a:pPr>
            <a:endParaRPr lang="en-DE" sz="1400" dirty="0">
              <a:latin typeface="Helvetica" pitchFamily="2" charset="0"/>
            </a:endParaRPr>
          </a:p>
          <a:p>
            <a:pPr marL="285750" indent="-285750">
              <a:buFontTx/>
              <a:buChar char="-"/>
            </a:pPr>
            <a:endParaRPr lang="en-DE" sz="1400" dirty="0">
              <a:latin typeface="Helvetica" pitchFamily="2" charset="0"/>
            </a:endParaRPr>
          </a:p>
          <a:p>
            <a:pPr marL="285750" indent="-285750">
              <a:buFontTx/>
              <a:buChar char="-"/>
            </a:pPr>
            <a:endParaRPr lang="en-DE" sz="1400" dirty="0">
              <a:latin typeface="Helvetica" pitchFamily="2" charset="0"/>
            </a:endParaRPr>
          </a:p>
          <a:p>
            <a:r>
              <a:rPr lang="en-DE" sz="1400" dirty="0">
                <a:latin typeface="Helvetica" pitchFamily="2" charset="0"/>
              </a:rPr>
              <a:t>PKAR BioID:</a:t>
            </a:r>
          </a:p>
          <a:p>
            <a:endParaRPr lang="en-DE" sz="1400" dirty="0">
              <a:latin typeface="Helvetica" pitchFamily="2" charset="0"/>
            </a:endParaRPr>
          </a:p>
          <a:p>
            <a:pPr marL="285750" indent="-285750">
              <a:buFontTx/>
              <a:buChar char="-"/>
            </a:pPr>
            <a:r>
              <a:rPr lang="en-DE" sz="1400" dirty="0">
                <a:latin typeface="Helvetica" pitchFamily="2" charset="0"/>
              </a:rPr>
              <a:t>Pull-down performed in triplicates</a:t>
            </a:r>
          </a:p>
          <a:p>
            <a:pPr marL="285750" indent="-285750">
              <a:buFontTx/>
              <a:buChar char="-"/>
            </a:pPr>
            <a:r>
              <a:rPr lang="en-DE" sz="1400" dirty="0">
                <a:latin typeface="Helvetica" pitchFamily="2" charset="0"/>
              </a:rPr>
              <a:t>Detergent elution of proteins from the beads </a:t>
            </a:r>
            <a:r>
              <a:rPr lang="en-DE" sz="1400" dirty="0">
                <a:latin typeface="Helvetica" pitchFamily="2" charset="0"/>
                <a:sym typeface="Wingdings" pitchFamily="2" charset="2"/>
              </a:rPr>
              <a:t> separation by SDS PAGE and excision from gel  trypsin digest</a:t>
            </a:r>
            <a:endParaRPr lang="en-DE" sz="1400" dirty="0">
              <a:latin typeface="Helvetica" pitchFamily="2" charset="0"/>
            </a:endParaRP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E8743F75-8555-C246-B882-AB871A9A6BA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11" t="74158" r="3548" b="4580"/>
          <a:stretch/>
        </p:blipFill>
        <p:spPr>
          <a:xfrm>
            <a:off x="578335" y="4812287"/>
            <a:ext cx="6557684" cy="1205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25576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erseus">
            <a:extLst>
              <a:ext uri="{FF2B5EF4-FFF2-40B4-BE49-F238E27FC236}">
                <a16:creationId xmlns:a16="http://schemas.microsoft.com/office/drawing/2014/main" id="{A2113748-A91F-8E49-8750-BF24995412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602" y="2333299"/>
            <a:ext cx="1403130" cy="1403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D7C1358-5DB7-EF4F-AF99-C9CDEAADDD90}"/>
              </a:ext>
            </a:extLst>
          </p:cNvPr>
          <p:cNvSpPr txBox="1"/>
          <p:nvPr/>
        </p:nvSpPr>
        <p:spPr>
          <a:xfrm>
            <a:off x="486602" y="268013"/>
            <a:ext cx="2022477" cy="584775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/>
          <a:p>
            <a:r>
              <a:rPr lang="en-DE" sz="3200" b="1" dirty="0">
                <a:latin typeface="Helvetica" pitchFamily="2" charset="0"/>
              </a:rPr>
              <a:t>Workflow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E6D6C3D-4EE0-434F-BAE3-0682FFBDE7DF}"/>
              </a:ext>
            </a:extLst>
          </p:cNvPr>
          <p:cNvSpPr txBox="1"/>
          <p:nvPr/>
        </p:nvSpPr>
        <p:spPr>
          <a:xfrm>
            <a:off x="135452" y="3819771"/>
            <a:ext cx="205376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DE" sz="1600" dirty="0">
                <a:latin typeface="Helvetica" pitchFamily="2" charset="0"/>
              </a:rPr>
              <a:t>statistical analysis of</a:t>
            </a:r>
          </a:p>
          <a:p>
            <a:pPr algn="ctr"/>
            <a:r>
              <a:rPr lang="en-DE" sz="1600" dirty="0">
                <a:latin typeface="Helvetica" pitchFamily="2" charset="0"/>
              </a:rPr>
              <a:t>proteome data</a:t>
            </a:r>
          </a:p>
          <a:p>
            <a:pPr algn="ctr"/>
            <a:r>
              <a:rPr lang="en-DE" sz="1600" dirty="0">
                <a:latin typeface="Helvetica" pitchFamily="2" charset="0"/>
              </a:rPr>
              <a:t>with Perseus</a:t>
            </a:r>
          </a:p>
        </p:txBody>
      </p:sp>
      <p:pic>
        <p:nvPicPr>
          <p:cNvPr id="1028" name="Picture 4" descr="Screen shot of the TriTrypDB home page. (A) Interactive banner ...">
            <a:extLst>
              <a:ext uri="{FF2B5EF4-FFF2-40B4-BE49-F238E27FC236}">
                <a16:creationId xmlns:a16="http://schemas.microsoft.com/office/drawing/2014/main" id="{A7E2F050-109F-D447-8DDA-E694157560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3458" y="2127069"/>
            <a:ext cx="3873500" cy="210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ight Arrow 3">
            <a:extLst>
              <a:ext uri="{FF2B5EF4-FFF2-40B4-BE49-F238E27FC236}">
                <a16:creationId xmlns:a16="http://schemas.microsoft.com/office/drawing/2014/main" id="{25200D29-CEE2-F44D-9BF7-AFD97ABBE56A}"/>
              </a:ext>
            </a:extLst>
          </p:cNvPr>
          <p:cNvSpPr/>
          <p:nvPr/>
        </p:nvSpPr>
        <p:spPr>
          <a:xfrm>
            <a:off x="2306004" y="2506773"/>
            <a:ext cx="878630" cy="78039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22E6768-FA6F-C04E-8F53-5D34B3B64967}"/>
              </a:ext>
            </a:extLst>
          </p:cNvPr>
          <p:cNvSpPr txBox="1"/>
          <p:nvPr/>
        </p:nvSpPr>
        <p:spPr>
          <a:xfrm>
            <a:off x="3656243" y="4303418"/>
            <a:ext cx="320792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DE" sz="1600" dirty="0">
                <a:latin typeface="Helvetica" pitchFamily="2" charset="0"/>
              </a:rPr>
              <a:t>analyze significant hits</a:t>
            </a:r>
          </a:p>
          <a:p>
            <a:pPr algn="ctr"/>
            <a:r>
              <a:rPr lang="en-DE" sz="1600" dirty="0">
                <a:latin typeface="Helvetica" pitchFamily="2" charset="0"/>
              </a:rPr>
              <a:t>using TriTrypDB</a:t>
            </a:r>
          </a:p>
          <a:p>
            <a:pPr algn="ctr"/>
            <a:r>
              <a:rPr lang="en-DE" sz="1600" dirty="0">
                <a:latin typeface="Helvetica" pitchFamily="2" charset="0"/>
              </a:rPr>
              <a:t>(trypanosome genome database)</a:t>
            </a:r>
          </a:p>
        </p:txBody>
      </p:sp>
      <p:pic>
        <p:nvPicPr>
          <p:cNvPr id="1030" name="Picture 6" descr="Gene Ontology scatterplot constructed by REVIGO. GO terms enriched ...">
            <a:extLst>
              <a:ext uri="{FF2B5EF4-FFF2-40B4-BE49-F238E27FC236}">
                <a16:creationId xmlns:a16="http://schemas.microsoft.com/office/drawing/2014/main" id="{467EEC6D-53ED-C744-AF43-6CAFC989E3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6083" y="1911169"/>
            <a:ext cx="3213100" cy="2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ight Arrow 9">
            <a:extLst>
              <a:ext uri="{FF2B5EF4-FFF2-40B4-BE49-F238E27FC236}">
                <a16:creationId xmlns:a16="http://schemas.microsoft.com/office/drawing/2014/main" id="{C877141A-E7FE-EA42-879F-A63C11212277}"/>
              </a:ext>
            </a:extLst>
          </p:cNvPr>
          <p:cNvSpPr/>
          <p:nvPr/>
        </p:nvSpPr>
        <p:spPr>
          <a:xfrm>
            <a:off x="7312720" y="2498891"/>
            <a:ext cx="878630" cy="78039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782BB5C-3752-3C40-B328-A22CED033FF3}"/>
              </a:ext>
            </a:extLst>
          </p:cNvPr>
          <p:cNvSpPr txBox="1"/>
          <p:nvPr/>
        </p:nvSpPr>
        <p:spPr>
          <a:xfrm>
            <a:off x="7867128" y="4501056"/>
            <a:ext cx="415049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DE" sz="1600" dirty="0">
                <a:latin typeface="Helvetica" pitchFamily="2" charset="0"/>
              </a:rPr>
              <a:t>pathway enrichment analysis using ReviGO</a:t>
            </a:r>
          </a:p>
          <a:p>
            <a:pPr algn="ctr"/>
            <a:r>
              <a:rPr lang="en-DE" sz="1600" dirty="0">
                <a:latin typeface="Helvetica" pitchFamily="2" charset="0"/>
              </a:rPr>
              <a:t>(implemented in TriTrypDB)</a:t>
            </a:r>
          </a:p>
        </p:txBody>
      </p:sp>
    </p:spTree>
    <p:extLst>
      <p:ext uri="{BB962C8B-B14F-4D97-AF65-F5344CB8AC3E}">
        <p14:creationId xmlns:p14="http://schemas.microsoft.com/office/powerpoint/2010/main" val="27804996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504</TotalTime>
  <Words>686</Words>
  <Application>Microsoft Macintosh PowerPoint</Application>
  <PresentationFormat>Widescreen</PresentationFormat>
  <Paragraphs>173</Paragraphs>
  <Slides>15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Arial</vt:lpstr>
      <vt:lpstr>Calibri</vt:lpstr>
      <vt:lpstr>Calibri Light</vt:lpstr>
      <vt:lpstr>Helvetica</vt:lpstr>
      <vt:lpstr>Perpetua</vt:lpstr>
      <vt:lpstr>Office Theme</vt:lpstr>
      <vt:lpstr>PowerPoint Presentation</vt:lpstr>
      <vt:lpstr>PowerPoint Presentation</vt:lpstr>
      <vt:lpstr>PowerPoint Presentation</vt:lpstr>
      <vt:lpstr>PowerPoint Presentation</vt:lpstr>
      <vt:lpstr>PKA localizes in the trypanosome flagellum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Subunits of T. brucei PKA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Patrick Reith</dc:creator>
  <cp:lastModifiedBy>S. Bachmaier</cp:lastModifiedBy>
  <cp:revision>180</cp:revision>
  <dcterms:created xsi:type="dcterms:W3CDTF">2016-11-10T11:23:13Z</dcterms:created>
  <dcterms:modified xsi:type="dcterms:W3CDTF">2021-07-02T11:17:48Z</dcterms:modified>
</cp:coreProperties>
</file>