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4"/>
  </p:notesMasterIdLst>
  <p:sldIdLst>
    <p:sldId id="265" r:id="rId2"/>
    <p:sldId id="266" r:id="rId3"/>
    <p:sldId id="267" r:id="rId4"/>
    <p:sldId id="354" r:id="rId5"/>
    <p:sldId id="273" r:id="rId6"/>
    <p:sldId id="280" r:id="rId7"/>
    <p:sldId id="353" r:id="rId8"/>
    <p:sldId id="272" r:id="rId9"/>
    <p:sldId id="269" r:id="rId10"/>
    <p:sldId id="276" r:id="rId11"/>
    <p:sldId id="270" r:id="rId12"/>
    <p:sldId id="271" r:id="rId13"/>
    <p:sldId id="277" r:id="rId14"/>
    <p:sldId id="274" r:id="rId15"/>
    <p:sldId id="275" r:id="rId16"/>
    <p:sldId id="278" r:id="rId17"/>
    <p:sldId id="279" r:id="rId18"/>
    <p:sldId id="285" r:id="rId19"/>
    <p:sldId id="355" r:id="rId20"/>
    <p:sldId id="282" r:id="rId21"/>
    <p:sldId id="286" r:id="rId22"/>
    <p:sldId id="287" r:id="rId23"/>
    <p:sldId id="296" r:id="rId24"/>
    <p:sldId id="297" r:id="rId25"/>
    <p:sldId id="288" r:id="rId26"/>
    <p:sldId id="283" r:id="rId27"/>
    <p:sldId id="305" r:id="rId28"/>
    <p:sldId id="290" r:id="rId29"/>
    <p:sldId id="289" r:id="rId30"/>
    <p:sldId id="292" r:id="rId31"/>
    <p:sldId id="298" r:id="rId32"/>
    <p:sldId id="299" r:id="rId33"/>
    <p:sldId id="294" r:id="rId34"/>
    <p:sldId id="306" r:id="rId35"/>
    <p:sldId id="295" r:id="rId36"/>
    <p:sldId id="300" r:id="rId37"/>
    <p:sldId id="257" r:id="rId38"/>
    <p:sldId id="301" r:id="rId39"/>
    <p:sldId id="258" r:id="rId40"/>
    <p:sldId id="260" r:id="rId41"/>
    <p:sldId id="259" r:id="rId42"/>
    <p:sldId id="302" r:id="rId43"/>
    <p:sldId id="262" r:id="rId44"/>
    <p:sldId id="263" r:id="rId45"/>
    <p:sldId id="307" r:id="rId46"/>
    <p:sldId id="308" r:id="rId47"/>
    <p:sldId id="309" r:id="rId48"/>
    <p:sldId id="303" r:id="rId49"/>
    <p:sldId id="310" r:id="rId50"/>
    <p:sldId id="304" r:id="rId51"/>
    <p:sldId id="311" r:id="rId52"/>
    <p:sldId id="312" r:id="rId53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6F3D"/>
    <a:srgbClr val="1BF1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27"/>
    <p:restoredTop sz="94643"/>
  </p:normalViewPr>
  <p:slideViewPr>
    <p:cSldViewPr snapToGrid="0" snapToObjects="1">
      <p:cViewPr varScale="1">
        <p:scale>
          <a:sx n="95" d="100"/>
          <a:sy n="95" d="100"/>
        </p:scale>
        <p:origin x="4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EEE363-8F1F-2E46-9F71-B087AA5CC48D}" type="datetimeFigureOut">
              <a:rPr lang="en-DE" smtClean="0"/>
              <a:t>29.06.21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F5F90-9D35-B140-99D4-8184395295C3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23736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6D3F-31FB-014F-8475-470DC8B4EC5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139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also Script page 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6D3F-31FB-014F-8475-470DC8B4EC5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391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also Script page 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6D3F-31FB-014F-8475-470DC8B4EC5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765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6D3F-31FB-014F-8475-470DC8B4EC5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109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6D3F-31FB-014F-8475-470DC8B4EC5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6201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6D3F-31FB-014F-8475-470DC8B4EC5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363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6D3F-31FB-014F-8475-470DC8B4EC5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362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6D3F-31FB-014F-8475-470DC8B4EC5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745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6D3F-31FB-014F-8475-470DC8B4EC5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606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6D3F-31FB-014F-8475-470DC8B4EC5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0292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6D3F-31FB-014F-8475-470DC8B4EC5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2163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6D3F-31FB-014F-8475-470DC8B4EC5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4831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6D3F-31FB-014F-8475-470DC8B4EC5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3380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6D3F-31FB-014F-8475-470DC8B4EC5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1345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6D3F-31FB-014F-8475-470DC8B4EC5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9246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6D3F-31FB-014F-8475-470DC8B4EC5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3320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6D3F-31FB-014F-8475-470DC8B4EC5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2282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also Script page 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6D3F-31FB-014F-8475-470DC8B4EC5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952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6D3F-31FB-014F-8475-470DC8B4EC5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3852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6D3F-31FB-014F-8475-470DC8B4EC5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8563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259FA-A97F-DD47-884B-0D4084CADE43}" type="slidenum">
              <a:rPr lang="de-DE" smtClean="0"/>
              <a:t>40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8147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259FA-A97F-DD47-884B-0D4084CADE43}" type="slidenum">
              <a:rPr lang="de-DE" smtClean="0"/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6908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259FA-A97F-DD47-884B-0D4084CADE43}" type="slidenum">
              <a:rPr lang="de-DE" smtClean="0"/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64805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259FA-A97F-DD47-884B-0D4084CADE43}" type="slidenum">
              <a:rPr lang="de-DE" smtClean="0"/>
              <a:t>44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83588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6D3F-31FB-014F-8475-470DC8B4EC5D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0587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259FA-A97F-DD47-884B-0D4084CADE43}" type="slidenum">
              <a:rPr lang="de-DE" smtClean="0"/>
              <a:t>46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89138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259FA-A97F-DD47-884B-0D4084CADE43}" type="slidenum">
              <a:rPr lang="de-DE" smtClean="0"/>
              <a:t>47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4067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259FA-A97F-DD47-884B-0D4084CADE43}" type="slidenum">
              <a:rPr lang="de-DE" smtClean="0"/>
              <a:t>48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9137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17FD2-E143-9D44-AA8A-C5BB486C6C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C328CE-E410-9A49-AFAC-45B1CBBB43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96E72-1760-C042-B6CF-C3624A655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5EE3-288A-2242-A652-F75EFF4DF18A}" type="datetimeFigureOut">
              <a:rPr lang="en-DE" smtClean="0"/>
              <a:t>29.06.21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9478A8-DBA0-AD45-B99B-5CBD39A20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BAEC59-BA67-1347-A4D8-83F90BB4D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4A44-3399-0D48-8F0F-BA44C8F169C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35198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C6E09-5273-F94C-879A-7D5339B64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43DB0-BFE0-9743-9B56-89BE068F8A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AE7FC9-DD0B-A34F-9229-B4E4AF3F4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5EE3-288A-2242-A652-F75EFF4DF18A}" type="datetimeFigureOut">
              <a:rPr lang="en-DE" smtClean="0"/>
              <a:t>29.06.21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D94D0-3A95-5E41-99CD-4B776B42C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D88898-3B73-2B4A-9B0B-F4FE20467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4A44-3399-0D48-8F0F-BA44C8F169C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88731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FE5EC-820F-1C45-96F3-181154D5D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378F29-2FBE-B948-8EFB-E3F7EB9A7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C1A9A9-D902-5A43-9933-FE5B7C38D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5EE3-288A-2242-A652-F75EFF4DF18A}" type="datetimeFigureOut">
              <a:rPr lang="en-DE" smtClean="0"/>
              <a:t>29.06.21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50B7B-6486-8043-BAB0-F0696CA66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20DF9-8E0C-C941-B730-F762C6602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4A44-3399-0D48-8F0F-BA44C8F169C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550776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29FC6-D216-C74A-87AF-AA93EA5A8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C70A9-99FE-0F4D-98DC-F90A5DC574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6387F2-2DDC-5B46-8AB2-034BF15F11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3F06CF-02CA-C34C-9A41-5D1D43A74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5EE3-288A-2242-A652-F75EFF4DF18A}" type="datetimeFigureOut">
              <a:rPr lang="en-DE" smtClean="0"/>
              <a:t>29.06.21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2439E2-7A51-3745-A5D2-FB546D65B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3214BD-02A7-3C47-B546-F7798D1CE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4A44-3399-0D48-8F0F-BA44C8F169C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070655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F7CB7-AE24-E641-AE89-FF73A0955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BC53E0-4463-E846-A7B1-671DBE66CA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ACB13B-C9FB-CF43-BB65-62A993A98D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3FF0FD-ACEA-F540-BDBE-4E96D9D033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8C865C-4C10-FF48-A3F6-0FD3E96D67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FA583C-10E8-B34C-82D0-D98AD982D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5EE3-288A-2242-A652-F75EFF4DF18A}" type="datetimeFigureOut">
              <a:rPr lang="en-DE" smtClean="0"/>
              <a:t>29.06.21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BEE382-B767-1646-84EB-C21EB9489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CF769E-A72F-0040-9D54-4EAD8E00F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4A44-3399-0D48-8F0F-BA44C8F169C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917455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9D797-A645-B840-81F7-FDC255D26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11C4B5-3F4C-CB45-978E-F9F8A2875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5EE3-288A-2242-A652-F75EFF4DF18A}" type="datetimeFigureOut">
              <a:rPr lang="en-DE" smtClean="0"/>
              <a:t>29.06.21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C54743-28CC-0346-A2CD-5B1C3F85F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CAB47E-AC02-F147-B72C-00A95878E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4A44-3399-0D48-8F0F-BA44C8F169C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69934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A2E0EF-032C-6F49-AA3B-3B9A2F1C3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5EE3-288A-2242-A652-F75EFF4DF18A}" type="datetimeFigureOut">
              <a:rPr lang="en-DE" smtClean="0"/>
              <a:t>29.06.21</a:t>
            </a:fld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E370ED-2737-E64B-B9E1-B8ED2AEC8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9A1FE7-D718-FF47-B987-1E9F7EAB8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4A44-3399-0D48-8F0F-BA44C8F169C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66613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CE6DE-2BA7-104A-9DE3-5C7ADDCDC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8A19F-C34D-9E43-AE42-740355F34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5D9143-4074-6246-A2D1-776549133F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DEBD7E-9BC7-074D-B8EF-6F72E43C6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5EE3-288A-2242-A652-F75EFF4DF18A}" type="datetimeFigureOut">
              <a:rPr lang="en-DE" smtClean="0"/>
              <a:t>29.06.21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BE93DF-8DA4-1F4E-B17E-894A7A17A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C6C67B-F8A6-BD4A-86D0-293B78974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4A44-3399-0D48-8F0F-BA44C8F169C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034838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7985C-8B73-984C-B2AA-55ED4ADD6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6714DF-AB79-9642-8538-3DDEE09FB9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AEBBE2-080F-DE43-8001-4B83E78FA0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8440A0-EF41-7145-9FD0-2C313FC97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5EE3-288A-2242-A652-F75EFF4DF18A}" type="datetimeFigureOut">
              <a:rPr lang="en-DE" smtClean="0"/>
              <a:t>29.06.21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07C410-5256-014B-9954-7149ABA54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465AAB-A11D-5348-8369-4DEE2BBE0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4A44-3399-0D48-8F0F-BA44C8F169C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12427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2388A-FF66-6141-80E4-7F25D7AD4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8239-7350-4E4B-B91B-41520C2101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D0FDDD-58CD-2A43-A0C3-7ED860F24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5EE3-288A-2242-A652-F75EFF4DF18A}" type="datetimeFigureOut">
              <a:rPr lang="en-DE" smtClean="0"/>
              <a:t>29.06.21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E9AC9-B8A3-6046-8E2D-6FF92D094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CED049-67F9-3648-B184-477609536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4A44-3399-0D48-8F0F-BA44C8F169C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29129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D408CD-22A9-8E4A-A15B-7D4AAF89D5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237BD8-E38C-644A-9929-A84C828E95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E2016-1486-BE4A-8712-9BE988129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5EE3-288A-2242-A652-F75EFF4DF18A}" type="datetimeFigureOut">
              <a:rPr lang="en-DE" smtClean="0"/>
              <a:t>29.06.21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AF525C-0211-7242-8A83-F1C26D04C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D4099-052A-B640-ACCA-C7E132E76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4A44-3399-0D48-8F0F-BA44C8F169C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935993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E104C1-7395-A240-896D-C2FEE213E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3BEC52-66B2-1A4C-B06A-25455588ED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2200D4-FAC3-E74C-BD08-473F577F4C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35EE3-288A-2242-A652-F75EFF4DF18A}" type="datetimeFigureOut">
              <a:rPr lang="en-DE" smtClean="0"/>
              <a:t>29.06.21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AAF560-805E-0046-93C6-0D9B0F35F3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8157FF-DF36-E844-935F-2BDA477DE3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F4A44-3399-0D48-8F0F-BA44C8F169C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420792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t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t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41914" y="289279"/>
            <a:ext cx="88104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90"/>
                </a:solidFill>
                <a:latin typeface="Helvetica"/>
                <a:cs typeface="Helvetica"/>
              </a:rPr>
              <a:t>Drug target identification and validation in tropical pathogens – week 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761054" y="826518"/>
            <a:ext cx="8669892" cy="48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lnSpc>
                <a:spcPct val="130000"/>
              </a:lnSpc>
              <a:buFont typeface="Wingdings" charset="2"/>
              <a:buChar char="Ø"/>
            </a:pPr>
            <a:r>
              <a:rPr lang="en-US" sz="1600" b="1" dirty="0">
                <a:latin typeface="Helvetica"/>
                <a:cs typeface="Helvetica"/>
              </a:rPr>
              <a:t>aim: characterize and validate </a:t>
            </a:r>
            <a:r>
              <a:rPr lang="en-US" sz="1600" b="1" i="1" dirty="0">
                <a:latin typeface="Helvetica"/>
                <a:cs typeface="Helvetica"/>
              </a:rPr>
              <a:t>T. brucei </a:t>
            </a:r>
            <a:r>
              <a:rPr lang="en-US" sz="1600" b="1" dirty="0">
                <a:latin typeface="Helvetica"/>
                <a:cs typeface="Helvetica"/>
              </a:rPr>
              <a:t>protein kinase A (PKA) as drug target</a:t>
            </a:r>
          </a:p>
          <a:p>
            <a:pPr marL="285750" indent="-285750" algn="ctr">
              <a:lnSpc>
                <a:spcPct val="130000"/>
              </a:lnSpc>
              <a:buFont typeface="Wingdings" charset="2"/>
              <a:buChar char="Ø"/>
            </a:pPr>
            <a:endParaRPr lang="en-US" sz="400" b="1" dirty="0">
              <a:latin typeface="Helvetica"/>
              <a:cs typeface="Helvetica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843177" y="3349726"/>
            <a:ext cx="3479896" cy="2849395"/>
            <a:chOff x="852560" y="3625209"/>
            <a:chExt cx="3479896" cy="2849395"/>
          </a:xfrm>
        </p:grpSpPr>
        <p:cxnSp>
          <p:nvCxnSpPr>
            <p:cNvPr id="21" name="Straight Arrow Connector 20"/>
            <p:cNvCxnSpPr>
              <a:cxnSpLocks/>
            </p:cNvCxnSpPr>
            <p:nvPr/>
          </p:nvCxnSpPr>
          <p:spPr>
            <a:xfrm>
              <a:off x="2850002" y="3625209"/>
              <a:ext cx="1" cy="71099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1" name="Group 80"/>
            <p:cNvGrpSpPr/>
            <p:nvPr/>
          </p:nvGrpSpPr>
          <p:grpSpPr>
            <a:xfrm>
              <a:off x="852560" y="4514380"/>
              <a:ext cx="3479896" cy="1960224"/>
              <a:chOff x="5205165" y="4648250"/>
              <a:chExt cx="3479896" cy="1960224"/>
            </a:xfrm>
          </p:grpSpPr>
          <p:sp>
            <p:nvSpPr>
              <p:cNvPr id="40" name="Rounded Rectangle 39"/>
              <p:cNvSpPr/>
              <p:nvPr/>
            </p:nvSpPr>
            <p:spPr>
              <a:xfrm>
                <a:off x="5205165" y="4648250"/>
                <a:ext cx="3479896" cy="1960224"/>
              </a:xfrm>
              <a:prstGeom prst="roundRect">
                <a:avLst/>
              </a:prstGeom>
              <a:solidFill>
                <a:srgbClr val="FFFFFF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1" name="Picture 40" descr="cell_viability_assay.pd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14255" y="4701640"/>
                <a:ext cx="2956049" cy="1906834"/>
              </a:xfrm>
              <a:prstGeom prst="rect">
                <a:avLst/>
              </a:prstGeom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6861501" y="5624428"/>
                <a:ext cx="169511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Helvetica"/>
                    <a:cs typeface="Helvetica"/>
                  </a:rPr>
                  <a:t>cell viability assay</a:t>
                </a:r>
              </a:p>
              <a:p>
                <a:pPr algn="ctr"/>
                <a:r>
                  <a:rPr lang="en-US" sz="1400" dirty="0">
                    <a:latin typeface="Helvetica"/>
                    <a:cs typeface="Helvetica"/>
                  </a:rPr>
                  <a:t>(mutants, drug treatment)</a:t>
                </a: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1970635" y="1683443"/>
            <a:ext cx="2996441" cy="2188885"/>
            <a:chOff x="497758" y="2023910"/>
            <a:chExt cx="2996441" cy="2188885"/>
          </a:xfrm>
        </p:grpSpPr>
        <p:cxnSp>
          <p:nvCxnSpPr>
            <p:cNvPr id="3" name="Straight Arrow Connector 2"/>
            <p:cNvCxnSpPr/>
            <p:nvPr/>
          </p:nvCxnSpPr>
          <p:spPr>
            <a:xfrm flipH="1">
              <a:off x="2810207" y="2965906"/>
              <a:ext cx="683992" cy="24010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8" name="Group 127"/>
            <p:cNvGrpSpPr/>
            <p:nvPr/>
          </p:nvGrpSpPr>
          <p:grpSpPr>
            <a:xfrm>
              <a:off x="497758" y="2023910"/>
              <a:ext cx="2121530" cy="2188885"/>
              <a:chOff x="497758" y="2270884"/>
              <a:chExt cx="2121530" cy="2188885"/>
            </a:xfrm>
          </p:grpSpPr>
          <p:grpSp>
            <p:nvGrpSpPr>
              <p:cNvPr id="37" name="Group 36"/>
              <p:cNvGrpSpPr/>
              <p:nvPr/>
            </p:nvGrpSpPr>
            <p:grpSpPr>
              <a:xfrm>
                <a:off x="497758" y="2270884"/>
                <a:ext cx="2121530" cy="2188885"/>
                <a:chOff x="800605" y="2122407"/>
                <a:chExt cx="2121530" cy="2188885"/>
              </a:xfrm>
            </p:grpSpPr>
            <p:sp>
              <p:nvSpPr>
                <p:cNvPr id="36" name="Rounded Rectangle 35"/>
                <p:cNvSpPr/>
                <p:nvPr/>
              </p:nvSpPr>
              <p:spPr>
                <a:xfrm>
                  <a:off x="800605" y="2122407"/>
                  <a:ext cx="2121530" cy="2188885"/>
                </a:xfrm>
                <a:prstGeom prst="roundRect">
                  <a:avLst/>
                </a:prstGeom>
                <a:solidFill>
                  <a:srgbClr val="FFFFFF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1084684" y="3761893"/>
                  <a:ext cx="144825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b="1" dirty="0">
                      <a:latin typeface="Helvetica"/>
                      <a:cs typeface="Helvetica"/>
                    </a:rPr>
                    <a:t>growth curves</a:t>
                  </a:r>
                </a:p>
                <a:p>
                  <a:pPr algn="ctr"/>
                  <a:r>
                    <a:rPr lang="en-US" sz="1400" b="1" dirty="0">
                      <a:latin typeface="Helvetica"/>
                      <a:cs typeface="Helvetica"/>
                    </a:rPr>
                    <a:t>&amp; Western blot</a:t>
                  </a:r>
                </a:p>
              </p:txBody>
            </p:sp>
            <p:pic>
              <p:nvPicPr>
                <p:cNvPr id="35" name="Picture 34" descr="growth_curve_B.png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52965" y="2261562"/>
                  <a:ext cx="1809832" cy="1530816"/>
                </a:xfrm>
                <a:prstGeom prst="rect">
                  <a:avLst/>
                </a:prstGeom>
              </p:spPr>
            </p:pic>
          </p:grpSp>
          <p:grpSp>
            <p:nvGrpSpPr>
              <p:cNvPr id="48" name="Group 47"/>
              <p:cNvGrpSpPr/>
              <p:nvPr/>
            </p:nvGrpSpPr>
            <p:grpSpPr>
              <a:xfrm>
                <a:off x="1689628" y="3119180"/>
                <a:ext cx="552106" cy="290046"/>
                <a:chOff x="1689628" y="3119180"/>
                <a:chExt cx="552106" cy="290046"/>
              </a:xfrm>
            </p:grpSpPr>
            <p:sp>
              <p:nvSpPr>
                <p:cNvPr id="45" name="TextBox 44"/>
                <p:cNvSpPr txBox="1"/>
                <p:nvPr/>
              </p:nvSpPr>
              <p:spPr>
                <a:xfrm>
                  <a:off x="1689628" y="3132227"/>
                  <a:ext cx="23591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latin typeface="Helvetica"/>
                      <a:cs typeface="Helvetica"/>
                    </a:rPr>
                    <a:t>-</a:t>
                  </a: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>
                  <a:off x="1967200" y="3119180"/>
                  <a:ext cx="27453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latin typeface="Helvetica"/>
                      <a:cs typeface="Helvetica"/>
                    </a:rPr>
                    <a:t>+</a:t>
                  </a:r>
                </a:p>
              </p:txBody>
            </p:sp>
          </p:grpSp>
          <p:sp>
            <p:nvSpPr>
              <p:cNvPr id="47" name="Rectangle 46"/>
              <p:cNvSpPr/>
              <p:nvPr/>
            </p:nvSpPr>
            <p:spPr>
              <a:xfrm>
                <a:off x="1719648" y="3055545"/>
                <a:ext cx="483914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 dirty="0">
                    <a:latin typeface="Helvetica"/>
                    <a:cs typeface="Helvetica"/>
                  </a:rPr>
                  <a:t>RNAi</a:t>
                </a:r>
              </a:p>
            </p:txBody>
          </p:sp>
        </p:grpSp>
      </p:grpSp>
      <p:grpSp>
        <p:nvGrpSpPr>
          <p:cNvPr id="11" name="Group 10"/>
          <p:cNvGrpSpPr/>
          <p:nvPr/>
        </p:nvGrpSpPr>
        <p:grpSpPr>
          <a:xfrm>
            <a:off x="6606434" y="2436084"/>
            <a:ext cx="4761224" cy="2175908"/>
            <a:chOff x="4082188" y="4333407"/>
            <a:chExt cx="4761224" cy="2175908"/>
          </a:xfrm>
        </p:grpSpPr>
        <p:cxnSp>
          <p:nvCxnSpPr>
            <p:cNvPr id="31" name="Straight Arrow Connector 30"/>
            <p:cNvCxnSpPr>
              <a:cxnSpLocks/>
            </p:cNvCxnSpPr>
            <p:nvPr/>
          </p:nvCxnSpPr>
          <p:spPr>
            <a:xfrm>
              <a:off x="4082188" y="4431960"/>
              <a:ext cx="704243" cy="33090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ounded Rectangle 48"/>
            <p:cNvSpPr/>
            <p:nvPr/>
          </p:nvSpPr>
          <p:spPr>
            <a:xfrm>
              <a:off x="5151022" y="4333407"/>
              <a:ext cx="3692390" cy="2175908"/>
            </a:xfrm>
            <a:prstGeom prst="round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6803569" y="4517434"/>
              <a:ext cx="1863035" cy="113068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F81B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5230850" y="4529763"/>
              <a:ext cx="1452291" cy="1642243"/>
              <a:chOff x="5927366" y="5010054"/>
              <a:chExt cx="1452291" cy="1642243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5927366" y="6129077"/>
                <a:ext cx="145229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Helvetica"/>
                    <a:cs typeface="Helvetica"/>
                  </a:rPr>
                  <a:t>reporter</a:t>
                </a:r>
              </a:p>
              <a:p>
                <a:pPr algn="ctr"/>
                <a:r>
                  <a:rPr lang="en-US" sz="1400" dirty="0">
                    <a:latin typeface="Helvetica"/>
                    <a:cs typeface="Helvetica"/>
                  </a:rPr>
                  <a:t>phosphorylation</a:t>
                </a:r>
              </a:p>
            </p:txBody>
          </p:sp>
          <p:grpSp>
            <p:nvGrpSpPr>
              <p:cNvPr id="72" name="Group 71"/>
              <p:cNvGrpSpPr/>
              <p:nvPr/>
            </p:nvGrpSpPr>
            <p:grpSpPr>
              <a:xfrm>
                <a:off x="6150154" y="5010054"/>
                <a:ext cx="940770" cy="1130688"/>
                <a:chOff x="6794047" y="2754649"/>
                <a:chExt cx="940770" cy="1130688"/>
              </a:xfrm>
            </p:grpSpPr>
            <p:sp>
              <p:nvSpPr>
                <p:cNvPr id="50" name="Rectangle 49"/>
                <p:cNvSpPr/>
                <p:nvPr/>
              </p:nvSpPr>
              <p:spPr>
                <a:xfrm>
                  <a:off x="6794047" y="2754649"/>
                  <a:ext cx="940770" cy="113068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4F81BD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4" name="Group 53"/>
                <p:cNvGrpSpPr/>
                <p:nvPr/>
              </p:nvGrpSpPr>
              <p:grpSpPr>
                <a:xfrm>
                  <a:off x="6841982" y="2798512"/>
                  <a:ext cx="455423" cy="284647"/>
                  <a:chOff x="7078906" y="1907023"/>
                  <a:chExt cx="455423" cy="284647"/>
                </a:xfrm>
              </p:grpSpPr>
              <p:sp>
                <p:nvSpPr>
                  <p:cNvPr id="52" name="Oval 51"/>
                  <p:cNvSpPr/>
                  <p:nvPr/>
                </p:nvSpPr>
                <p:spPr>
                  <a:xfrm>
                    <a:off x="7157219" y="1907023"/>
                    <a:ext cx="284647" cy="284647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E76627"/>
                      </a:gs>
                      <a:gs pos="100000">
                        <a:srgbClr val="FFFFFF"/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1"/>
                  </a:p>
                </p:txBody>
              </p:sp>
              <p:sp>
                <p:nvSpPr>
                  <p:cNvPr id="53" name="Rectangle 52"/>
                  <p:cNvSpPr/>
                  <p:nvPr/>
                </p:nvSpPr>
                <p:spPr>
                  <a:xfrm>
                    <a:off x="7078906" y="1916253"/>
                    <a:ext cx="455423" cy="24622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1000" b="1" dirty="0">
                        <a:latin typeface="Helvetica"/>
                        <a:cs typeface="Helvetica"/>
                      </a:rPr>
                      <a:t>PKA</a:t>
                    </a:r>
                  </a:p>
                </p:txBody>
              </p:sp>
            </p:grpSp>
            <p:grpSp>
              <p:nvGrpSpPr>
                <p:cNvPr id="57" name="Group 56"/>
                <p:cNvGrpSpPr/>
                <p:nvPr/>
              </p:nvGrpSpPr>
              <p:grpSpPr>
                <a:xfrm>
                  <a:off x="7097495" y="3273068"/>
                  <a:ext cx="532518" cy="246221"/>
                  <a:chOff x="5952606" y="1866653"/>
                  <a:chExt cx="532518" cy="246221"/>
                </a:xfrm>
              </p:grpSpPr>
              <p:sp>
                <p:nvSpPr>
                  <p:cNvPr id="55" name="Oval 54"/>
                  <p:cNvSpPr/>
                  <p:nvPr/>
                </p:nvSpPr>
                <p:spPr>
                  <a:xfrm>
                    <a:off x="5967692" y="1916253"/>
                    <a:ext cx="484578" cy="149267"/>
                  </a:xfrm>
                  <a:prstGeom prst="ellipse">
                    <a:avLst/>
                  </a:prstGeom>
                  <a:solidFill>
                    <a:srgbClr val="46B4ED"/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1"/>
                  </a:p>
                </p:txBody>
              </p:sp>
              <p:sp>
                <p:nvSpPr>
                  <p:cNvPr id="56" name="Rectangle 55"/>
                  <p:cNvSpPr/>
                  <p:nvPr/>
                </p:nvSpPr>
                <p:spPr>
                  <a:xfrm>
                    <a:off x="5952606" y="1866653"/>
                    <a:ext cx="532518" cy="24622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1000" b="1" dirty="0">
                        <a:latin typeface="Helvetica"/>
                        <a:cs typeface="Helvetica"/>
                      </a:rPr>
                      <a:t>VASP</a:t>
                    </a:r>
                  </a:p>
                </p:txBody>
              </p:sp>
            </p:grpSp>
            <p:grpSp>
              <p:nvGrpSpPr>
                <p:cNvPr id="60" name="Group 59"/>
                <p:cNvGrpSpPr/>
                <p:nvPr/>
              </p:nvGrpSpPr>
              <p:grpSpPr>
                <a:xfrm>
                  <a:off x="7350927" y="3134421"/>
                  <a:ext cx="253596" cy="215444"/>
                  <a:chOff x="7484873" y="1935855"/>
                  <a:chExt cx="172097" cy="146206"/>
                </a:xfrm>
              </p:grpSpPr>
              <p:sp>
                <p:nvSpPr>
                  <p:cNvPr id="58" name="Oval 57"/>
                  <p:cNvSpPr/>
                  <p:nvPr/>
                </p:nvSpPr>
                <p:spPr>
                  <a:xfrm>
                    <a:off x="7514515" y="1958113"/>
                    <a:ext cx="107407" cy="107407"/>
                  </a:xfrm>
                  <a:prstGeom prst="ellipse">
                    <a:avLst/>
                  </a:pr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" name="Rectangle 58"/>
                  <p:cNvSpPr/>
                  <p:nvPr/>
                </p:nvSpPr>
                <p:spPr>
                  <a:xfrm>
                    <a:off x="7484873" y="1935855"/>
                    <a:ext cx="172097" cy="14620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800" b="1" dirty="0">
                        <a:latin typeface="Helvetica"/>
                        <a:cs typeface="Helvetica"/>
                      </a:rPr>
                      <a:t>P</a:t>
                    </a:r>
                  </a:p>
                </p:txBody>
              </p:sp>
            </p:grpSp>
            <p:grpSp>
              <p:nvGrpSpPr>
                <p:cNvPr id="70" name="Group 69"/>
                <p:cNvGrpSpPr/>
                <p:nvPr/>
              </p:nvGrpSpPr>
              <p:grpSpPr>
                <a:xfrm rot="19322455">
                  <a:off x="7060070" y="2821623"/>
                  <a:ext cx="522720" cy="467843"/>
                  <a:chOff x="6444962" y="1698240"/>
                  <a:chExt cx="678131" cy="601826"/>
                </a:xfrm>
              </p:grpSpPr>
              <p:sp>
                <p:nvSpPr>
                  <p:cNvPr id="65" name="Arc 64"/>
                  <p:cNvSpPr/>
                  <p:nvPr/>
                </p:nvSpPr>
                <p:spPr>
                  <a:xfrm rot="12585018">
                    <a:off x="6444962" y="1698240"/>
                    <a:ext cx="678131" cy="601826"/>
                  </a:xfrm>
                  <a:prstGeom prst="arc">
                    <a:avLst/>
                  </a:prstGeom>
                  <a:noFill/>
                  <a:ln w="12700" cmpd="sng"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9" name="Right Triangle 68"/>
                  <p:cNvSpPr/>
                  <p:nvPr/>
                </p:nvSpPr>
                <p:spPr>
                  <a:xfrm rot="10800000" flipV="1">
                    <a:off x="6614211" y="2235670"/>
                    <a:ext cx="45719" cy="45719"/>
                  </a:xfrm>
                  <a:prstGeom prst="rtTriangle">
                    <a:avLst/>
                  </a:prstGeom>
                  <a:solidFill>
                    <a:schemeClr val="tx1"/>
                  </a:solidFill>
                  <a:ln>
                    <a:solidFill>
                      <a:srgbClr val="00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pic>
            <p:nvPicPr>
              <p:cNvPr id="71" name="Picture 70" descr="VASP_crop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31570" y="5881462"/>
                <a:ext cx="614924" cy="214232"/>
              </a:xfrm>
              <a:prstGeom prst="rect">
                <a:avLst/>
              </a:prstGeom>
            </p:spPr>
          </p:pic>
        </p:grpSp>
        <p:sp>
          <p:nvSpPr>
            <p:cNvPr id="73" name="TextBox 72"/>
            <p:cNvSpPr txBox="1"/>
            <p:nvPr/>
          </p:nvSpPr>
          <p:spPr>
            <a:xfrm>
              <a:off x="6116495" y="6152222"/>
              <a:ext cx="18343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i="1" dirty="0">
                  <a:latin typeface="Helvetica"/>
                  <a:cs typeface="Helvetica"/>
                </a:rPr>
                <a:t>in vivo</a:t>
              </a:r>
              <a:r>
                <a:rPr lang="en-US" sz="1400" b="1" dirty="0">
                  <a:latin typeface="Helvetica"/>
                  <a:cs typeface="Helvetica"/>
                </a:rPr>
                <a:t> PKA assays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6942537" y="5727327"/>
              <a:ext cx="16082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err="1">
                  <a:latin typeface="Helvetica"/>
                  <a:cs typeface="Helvetica"/>
                </a:rPr>
                <a:t>NanoBiT</a:t>
              </a:r>
              <a:r>
                <a:rPr lang="en-US" sz="1400" dirty="0">
                  <a:latin typeface="Helvetica"/>
                  <a:cs typeface="Helvetica"/>
                </a:rPr>
                <a:t> PKAR-C</a:t>
              </a:r>
            </a:p>
          </p:txBody>
        </p:sp>
        <p:pic>
          <p:nvPicPr>
            <p:cNvPr id="125" name="Picture 124" descr="RC_nanobit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3569" y="4654052"/>
              <a:ext cx="1863035" cy="872685"/>
            </a:xfrm>
            <a:prstGeom prst="rect">
              <a:avLst/>
            </a:prstGeom>
          </p:spPr>
        </p:pic>
        <p:sp>
          <p:nvSpPr>
            <p:cNvPr id="126" name="TextBox 125"/>
            <p:cNvSpPr txBox="1"/>
            <p:nvPr/>
          </p:nvSpPr>
          <p:spPr>
            <a:xfrm>
              <a:off x="6405450" y="4925750"/>
              <a:ext cx="4138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i="1" dirty="0">
                  <a:latin typeface="Helvetica"/>
                  <a:cs typeface="Helvetica"/>
                </a:rPr>
                <a:t>vs.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567037" y="1328866"/>
            <a:ext cx="2403222" cy="1949497"/>
            <a:chOff x="3094161" y="1669333"/>
            <a:chExt cx="2403222" cy="1949497"/>
          </a:xfrm>
        </p:grpSpPr>
        <p:pic>
          <p:nvPicPr>
            <p:cNvPr id="62" name="Picture 61" descr="trypanosome.tif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769701">
              <a:off x="3576021" y="1894355"/>
              <a:ext cx="1818449" cy="1485668"/>
            </a:xfrm>
            <a:prstGeom prst="rect">
              <a:avLst/>
            </a:prstGeom>
          </p:spPr>
        </p:pic>
        <p:sp>
          <p:nvSpPr>
            <p:cNvPr id="64" name="Rectangle 63"/>
            <p:cNvSpPr/>
            <p:nvPr/>
          </p:nvSpPr>
          <p:spPr>
            <a:xfrm>
              <a:off x="3094161" y="1669333"/>
              <a:ext cx="2403222" cy="4676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1">
                <a:lnSpc>
                  <a:spcPct val="150000"/>
                </a:lnSpc>
              </a:pPr>
              <a:r>
                <a:rPr lang="en-US" b="1" i="1" dirty="0">
                  <a:solidFill>
                    <a:srgbClr val="000090"/>
                  </a:solidFill>
                  <a:latin typeface="Helvetica"/>
                  <a:cs typeface="Helvetica"/>
                </a:rPr>
                <a:t>In vivo </a:t>
              </a:r>
              <a:r>
                <a:rPr lang="en-US" b="1" dirty="0">
                  <a:solidFill>
                    <a:srgbClr val="000090"/>
                  </a:solidFill>
                  <a:latin typeface="Helvetica"/>
                  <a:cs typeface="Helvetica"/>
                </a:rPr>
                <a:t>methods</a:t>
              </a:r>
              <a:endParaRPr lang="en-US" b="1" i="1" dirty="0">
                <a:solidFill>
                  <a:srgbClr val="000090"/>
                </a:solidFill>
                <a:latin typeface="Helvetica"/>
                <a:cs typeface="Helvetica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695248" y="3095610"/>
              <a:ext cx="134499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latin typeface="Helvetica"/>
                  <a:cs typeface="Helvetica"/>
                </a:rPr>
                <a:t>(WT, PKA KO,</a:t>
              </a:r>
            </a:p>
            <a:p>
              <a:pPr algn="ctr"/>
              <a:r>
                <a:rPr lang="en-US" sz="1400" b="1" dirty="0">
                  <a:latin typeface="Helvetica"/>
                  <a:cs typeface="Helvetica"/>
                </a:rPr>
                <a:t>AB, mutants)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4259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020" y="428578"/>
            <a:ext cx="2896050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b="1" i="1" dirty="0">
                <a:solidFill>
                  <a:srgbClr val="000090"/>
                </a:solidFill>
                <a:latin typeface="Helvetica"/>
                <a:cs typeface="Helvetica"/>
              </a:rPr>
              <a:t>T. brucei </a:t>
            </a:r>
            <a:r>
              <a:rPr lang="en-US" sz="2000" b="1" dirty="0">
                <a:solidFill>
                  <a:srgbClr val="000090"/>
                </a:solidFill>
                <a:latin typeface="Helvetica"/>
                <a:cs typeface="Helvetica"/>
              </a:rPr>
              <a:t>PKA mutants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B0F793-1A50-5547-AAFA-800B71B34CD1}"/>
              </a:ext>
            </a:extLst>
          </p:cNvPr>
          <p:cNvSpPr/>
          <p:nvPr/>
        </p:nvSpPr>
        <p:spPr>
          <a:xfrm>
            <a:off x="444845" y="935205"/>
            <a:ext cx="8402594" cy="555536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b="1" dirty="0">
                <a:latin typeface="Helvetica" pitchFamily="2" charset="0"/>
                <a:ea typeface="Times New Roman" panose="02020603050405020304" pitchFamily="18" charset="0"/>
              </a:rPr>
              <a:t>‘Wild Type‘</a:t>
            </a:r>
            <a:r>
              <a:rPr lang="en-US" dirty="0">
                <a:latin typeface="Helvetica" pitchFamily="2" charset="0"/>
                <a:ea typeface="Times New Roman" panose="02020603050405020304" pitchFamily="18" charset="0"/>
              </a:rPr>
              <a:t>: expresses wild type </a:t>
            </a:r>
            <a:r>
              <a:rPr lang="en-US" i="1" dirty="0">
                <a:latin typeface="Helvetica" pitchFamily="2" charset="0"/>
                <a:ea typeface="Times New Roman" panose="02020603050405020304" pitchFamily="18" charset="0"/>
              </a:rPr>
              <a:t>T. brucei </a:t>
            </a:r>
            <a:r>
              <a:rPr lang="en-US" dirty="0">
                <a:latin typeface="Helvetica" pitchFamily="2" charset="0"/>
                <a:ea typeface="Times New Roman" panose="02020603050405020304" pitchFamily="18" charset="0"/>
              </a:rPr>
              <a:t>PKAR (two alleles as trypanosomes are diploid)</a:t>
            </a:r>
            <a:endParaRPr lang="en-DE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b="1" dirty="0">
                <a:latin typeface="Helvetica" pitchFamily="2" charset="0"/>
                <a:ea typeface="Times New Roman" panose="02020603050405020304" pitchFamily="18" charset="0"/>
              </a:rPr>
              <a:t>‘</a:t>
            </a:r>
            <a:r>
              <a:rPr lang="en-US" b="1" i="1" dirty="0">
                <a:latin typeface="Helvetica" pitchFamily="2" charset="0"/>
                <a:ea typeface="Times New Roman" panose="02020603050405020304" pitchFamily="18" charset="0"/>
              </a:rPr>
              <a:t>PKAR</a:t>
            </a:r>
            <a:r>
              <a:rPr lang="en-US" b="1" dirty="0">
                <a:latin typeface="Helvetica" pitchFamily="2" charset="0"/>
                <a:ea typeface="Times New Roman" panose="02020603050405020304" pitchFamily="18" charset="0"/>
              </a:rPr>
              <a:t> knock out’</a:t>
            </a:r>
            <a:r>
              <a:rPr lang="en-US" dirty="0">
                <a:latin typeface="Helvetica" pitchFamily="2" charset="0"/>
                <a:ea typeface="Times New Roman" panose="02020603050405020304" pitchFamily="18" charset="0"/>
              </a:rPr>
              <a:t>; both alleles of </a:t>
            </a:r>
            <a:r>
              <a:rPr lang="en-US" i="1" dirty="0">
                <a:latin typeface="Helvetica" pitchFamily="2" charset="0"/>
                <a:ea typeface="Times New Roman" panose="02020603050405020304" pitchFamily="18" charset="0"/>
              </a:rPr>
              <a:t>PKAR </a:t>
            </a:r>
            <a:r>
              <a:rPr lang="en-US" dirty="0">
                <a:latin typeface="Helvetica" pitchFamily="2" charset="0"/>
                <a:ea typeface="Times New Roman" panose="02020603050405020304" pitchFamily="18" charset="0"/>
              </a:rPr>
              <a:t>have been deleted = homozygous knock out</a:t>
            </a:r>
            <a:endParaRPr lang="en-DE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b="1" dirty="0">
                <a:latin typeface="Helvetica" pitchFamily="2" charset="0"/>
                <a:ea typeface="Times New Roman" panose="02020603050405020304" pitchFamily="18" charset="0"/>
              </a:rPr>
              <a:t>‘</a:t>
            </a:r>
            <a:r>
              <a:rPr lang="en-US" b="1" i="1" dirty="0">
                <a:latin typeface="Helvetica" pitchFamily="2" charset="0"/>
                <a:ea typeface="Times New Roman" panose="02020603050405020304" pitchFamily="18" charset="0"/>
              </a:rPr>
              <a:t>PKAR</a:t>
            </a:r>
            <a:r>
              <a:rPr lang="en-US" b="1" dirty="0">
                <a:latin typeface="Helvetica" pitchFamily="2" charset="0"/>
                <a:ea typeface="Times New Roman" panose="02020603050405020304" pitchFamily="18" charset="0"/>
              </a:rPr>
              <a:t> add-back’:</a:t>
            </a:r>
            <a:r>
              <a:rPr lang="en-US" dirty="0">
                <a:latin typeface="Helvetica" pitchFamily="2" charset="0"/>
                <a:ea typeface="Times New Roman" panose="02020603050405020304" pitchFamily="18" charset="0"/>
              </a:rPr>
              <a:t> a single </a:t>
            </a:r>
            <a:r>
              <a:rPr lang="en-US" i="1" dirty="0">
                <a:latin typeface="Helvetica" pitchFamily="2" charset="0"/>
                <a:ea typeface="Times New Roman" panose="02020603050405020304" pitchFamily="18" charset="0"/>
              </a:rPr>
              <a:t>PKAR </a:t>
            </a:r>
            <a:r>
              <a:rPr lang="en-US" dirty="0">
                <a:latin typeface="Helvetica" pitchFamily="2" charset="0"/>
                <a:ea typeface="Times New Roman" panose="02020603050405020304" pitchFamily="18" charset="0"/>
              </a:rPr>
              <a:t>allele has been added back into the </a:t>
            </a:r>
            <a:r>
              <a:rPr lang="en-US" i="1" dirty="0">
                <a:latin typeface="Helvetica" pitchFamily="2" charset="0"/>
                <a:ea typeface="Times New Roman" panose="02020603050405020304" pitchFamily="18" charset="0"/>
              </a:rPr>
              <a:t>PKAR</a:t>
            </a:r>
            <a:r>
              <a:rPr lang="en-US" dirty="0">
                <a:latin typeface="Helvetica" pitchFamily="2" charset="0"/>
                <a:ea typeface="Times New Roman" panose="02020603050405020304" pitchFamily="18" charset="0"/>
              </a:rPr>
              <a:t> knock out cell line</a:t>
            </a:r>
            <a:endParaRPr lang="en-DE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b="1" dirty="0">
                <a:latin typeface="Helvetica" pitchFamily="2" charset="0"/>
                <a:ea typeface="Times New Roman" panose="02020603050405020304" pitchFamily="18" charset="0"/>
              </a:rPr>
              <a:t>‘PBC mutant’</a:t>
            </a:r>
            <a:r>
              <a:rPr lang="en-US" dirty="0">
                <a:latin typeface="Helvetica" pitchFamily="2" charset="0"/>
                <a:ea typeface="Times New Roman" panose="02020603050405020304" pitchFamily="18" charset="0"/>
              </a:rPr>
              <a:t>: a single allele of </a:t>
            </a:r>
            <a:r>
              <a:rPr lang="en-US" i="1" dirty="0">
                <a:latin typeface="Helvetica" pitchFamily="2" charset="0"/>
                <a:ea typeface="Times New Roman" panose="02020603050405020304" pitchFamily="18" charset="0"/>
              </a:rPr>
              <a:t>PBC mutant PKAR </a:t>
            </a:r>
            <a:r>
              <a:rPr lang="en-US" dirty="0">
                <a:latin typeface="Helvetica" pitchFamily="2" charset="0"/>
                <a:ea typeface="Times New Roman" panose="02020603050405020304" pitchFamily="18" charset="0"/>
              </a:rPr>
              <a:t>is expressed in the </a:t>
            </a:r>
            <a:r>
              <a:rPr lang="en-US" i="1" dirty="0">
                <a:latin typeface="Helvetica" pitchFamily="2" charset="0"/>
                <a:ea typeface="Times New Roman" panose="02020603050405020304" pitchFamily="18" charset="0"/>
              </a:rPr>
              <a:t>PKAR</a:t>
            </a:r>
            <a:r>
              <a:rPr lang="en-US" dirty="0">
                <a:latin typeface="Helvetica" pitchFamily="2" charset="0"/>
                <a:ea typeface="Times New Roman" panose="02020603050405020304" pitchFamily="18" charset="0"/>
              </a:rPr>
              <a:t> knock out cell line</a:t>
            </a:r>
            <a:endParaRPr lang="en-DE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b="1" dirty="0">
                <a:latin typeface="Helvetica" pitchFamily="2" charset="0"/>
                <a:ea typeface="Times New Roman" panose="02020603050405020304" pitchFamily="18" charset="0"/>
              </a:rPr>
              <a:t>‘T205A mutant</a:t>
            </a:r>
            <a:r>
              <a:rPr lang="en-US" dirty="0">
                <a:latin typeface="Helvetica" pitchFamily="2" charset="0"/>
                <a:ea typeface="Times New Roman" panose="02020603050405020304" pitchFamily="18" charset="0"/>
              </a:rPr>
              <a:t>: a single allele of </a:t>
            </a:r>
            <a:r>
              <a:rPr lang="en-US" i="1" dirty="0">
                <a:latin typeface="Helvetica" pitchFamily="2" charset="0"/>
                <a:ea typeface="Times New Roman" panose="02020603050405020304" pitchFamily="18" charset="0"/>
              </a:rPr>
              <a:t>T205 mutant PKAR </a:t>
            </a:r>
            <a:r>
              <a:rPr lang="en-US" dirty="0">
                <a:latin typeface="Helvetica" pitchFamily="2" charset="0"/>
                <a:ea typeface="Times New Roman" panose="02020603050405020304" pitchFamily="18" charset="0"/>
              </a:rPr>
              <a:t>is expressed in the </a:t>
            </a:r>
            <a:r>
              <a:rPr lang="en-US" i="1" dirty="0">
                <a:latin typeface="Helvetica" pitchFamily="2" charset="0"/>
                <a:ea typeface="Times New Roman" panose="02020603050405020304" pitchFamily="18" charset="0"/>
              </a:rPr>
              <a:t>PKAR</a:t>
            </a:r>
            <a:r>
              <a:rPr lang="en-US" dirty="0">
                <a:latin typeface="Helvetica" pitchFamily="2" charset="0"/>
                <a:ea typeface="Times New Roman" panose="02020603050405020304" pitchFamily="18" charset="0"/>
              </a:rPr>
              <a:t> knock out cell line</a:t>
            </a:r>
            <a:endParaRPr lang="en-DE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A46FC7B-CB46-CA41-A8BB-3AE4616DA4FA}"/>
              </a:ext>
            </a:extLst>
          </p:cNvPr>
          <p:cNvGrpSpPr/>
          <p:nvPr/>
        </p:nvGrpSpPr>
        <p:grpSpPr>
          <a:xfrm>
            <a:off x="9061463" y="1173893"/>
            <a:ext cx="782436" cy="307777"/>
            <a:chOff x="2734804" y="5399903"/>
            <a:chExt cx="782436" cy="30777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EB4E1A8-2FBB-654D-A876-815A7A2F66F5}"/>
                </a:ext>
              </a:extLst>
            </p:cNvPr>
            <p:cNvSpPr/>
            <p:nvPr/>
          </p:nvSpPr>
          <p:spPr>
            <a:xfrm>
              <a:off x="2734804" y="5399904"/>
              <a:ext cx="782436" cy="2465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53F6009-ACE6-B043-A8E3-C8D905459FD6}"/>
                </a:ext>
              </a:extLst>
            </p:cNvPr>
            <p:cNvSpPr txBox="1"/>
            <p:nvPr/>
          </p:nvSpPr>
          <p:spPr>
            <a:xfrm>
              <a:off x="2804984" y="5399903"/>
              <a:ext cx="6751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sz="1400" dirty="0">
                  <a:latin typeface="Helvetica" pitchFamily="2" charset="0"/>
                </a:rPr>
                <a:t>PKAR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EAE2DA0-A727-1D4C-B0CF-AB075323FA3D}"/>
              </a:ext>
            </a:extLst>
          </p:cNvPr>
          <p:cNvGrpSpPr/>
          <p:nvPr/>
        </p:nvGrpSpPr>
        <p:grpSpPr>
          <a:xfrm>
            <a:off x="9053223" y="1499290"/>
            <a:ext cx="782436" cy="307777"/>
            <a:chOff x="2734804" y="5399903"/>
            <a:chExt cx="782436" cy="307777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33B7A8BA-AB3F-E14E-A8DD-E449A898D025}"/>
                </a:ext>
              </a:extLst>
            </p:cNvPr>
            <p:cNvSpPr/>
            <p:nvPr/>
          </p:nvSpPr>
          <p:spPr>
            <a:xfrm>
              <a:off x="2734804" y="5399904"/>
              <a:ext cx="782436" cy="2465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6A39482-AB27-3F4E-9850-10DEBDCCA7D8}"/>
                </a:ext>
              </a:extLst>
            </p:cNvPr>
            <p:cNvSpPr txBox="1"/>
            <p:nvPr/>
          </p:nvSpPr>
          <p:spPr>
            <a:xfrm>
              <a:off x="2804984" y="5399903"/>
              <a:ext cx="6751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sz="1400" dirty="0">
                  <a:latin typeface="Helvetica" pitchFamily="2" charset="0"/>
                </a:rPr>
                <a:t>PKAR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685A981-EBE9-C747-A6A6-E711F29CB4F5}"/>
              </a:ext>
            </a:extLst>
          </p:cNvPr>
          <p:cNvGrpSpPr/>
          <p:nvPr/>
        </p:nvGrpSpPr>
        <p:grpSpPr>
          <a:xfrm>
            <a:off x="9016070" y="2137719"/>
            <a:ext cx="918762" cy="951470"/>
            <a:chOff x="9016070" y="2137719"/>
            <a:chExt cx="918762" cy="951470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039A2D13-3C21-AA48-A932-38A026BB1FFF}"/>
                </a:ext>
              </a:extLst>
            </p:cNvPr>
            <p:cNvGrpSpPr/>
            <p:nvPr/>
          </p:nvGrpSpPr>
          <p:grpSpPr>
            <a:xfrm>
              <a:off x="9044983" y="2327190"/>
              <a:ext cx="790676" cy="633174"/>
              <a:chOff x="2726564" y="5399903"/>
              <a:chExt cx="790676" cy="633174"/>
            </a:xfrm>
          </p:grpSpPr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A94A71FD-4316-1042-AAA5-215E0F17F933}"/>
                  </a:ext>
                </a:extLst>
              </p:cNvPr>
              <p:cNvGrpSpPr/>
              <p:nvPr/>
            </p:nvGrpSpPr>
            <p:grpSpPr>
              <a:xfrm>
                <a:off x="2734804" y="5399903"/>
                <a:ext cx="782436" cy="307777"/>
                <a:chOff x="2734804" y="5399903"/>
                <a:chExt cx="782436" cy="307777"/>
              </a:xfrm>
            </p:grpSpPr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077619F2-D9E3-A642-A3C8-176887A57252}"/>
                    </a:ext>
                  </a:extLst>
                </p:cNvPr>
                <p:cNvSpPr/>
                <p:nvPr/>
              </p:nvSpPr>
              <p:spPr>
                <a:xfrm>
                  <a:off x="2734804" y="5399904"/>
                  <a:ext cx="782436" cy="246564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DE"/>
                </a:p>
              </p:txBody>
            </p: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1B20B5F4-38B0-FF41-8A98-BFAD2959E8A0}"/>
                    </a:ext>
                  </a:extLst>
                </p:cNvPr>
                <p:cNvSpPr txBox="1"/>
                <p:nvPr/>
              </p:nvSpPr>
              <p:spPr>
                <a:xfrm>
                  <a:off x="2804984" y="5399903"/>
                  <a:ext cx="67518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DE" sz="1400" dirty="0">
                      <a:latin typeface="Helvetica" pitchFamily="2" charset="0"/>
                    </a:rPr>
                    <a:t>PKAR</a:t>
                  </a:r>
                </a:p>
              </p:txBody>
            </p:sp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D6AFAB82-9DD1-2B4F-9932-C80B5F618226}"/>
                  </a:ext>
                </a:extLst>
              </p:cNvPr>
              <p:cNvGrpSpPr/>
              <p:nvPr/>
            </p:nvGrpSpPr>
            <p:grpSpPr>
              <a:xfrm>
                <a:off x="2726564" y="5725300"/>
                <a:ext cx="782436" cy="307777"/>
                <a:chOff x="2734804" y="5399903"/>
                <a:chExt cx="782436" cy="307777"/>
              </a:xfrm>
            </p:grpSpPr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01A2C0D0-E65E-1446-A087-A9B149968EAE}"/>
                    </a:ext>
                  </a:extLst>
                </p:cNvPr>
                <p:cNvSpPr/>
                <p:nvPr/>
              </p:nvSpPr>
              <p:spPr>
                <a:xfrm>
                  <a:off x="2734804" y="5399904"/>
                  <a:ext cx="782436" cy="246564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DE"/>
                </a:p>
              </p:txBody>
            </p: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47047169-9830-4D4E-8008-B420B62704FD}"/>
                    </a:ext>
                  </a:extLst>
                </p:cNvPr>
                <p:cNvSpPr txBox="1"/>
                <p:nvPr/>
              </p:nvSpPr>
              <p:spPr>
                <a:xfrm>
                  <a:off x="2804984" y="5399903"/>
                  <a:ext cx="67518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DE" sz="1400" dirty="0">
                      <a:latin typeface="Helvetica" pitchFamily="2" charset="0"/>
                    </a:rPr>
                    <a:t>PKAR</a:t>
                  </a:r>
                </a:p>
              </p:txBody>
            </p:sp>
          </p:grpSp>
        </p:grp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0DEFBED-44C8-ED45-B343-8558C356EEB0}"/>
                </a:ext>
              </a:extLst>
            </p:cNvPr>
            <p:cNvCxnSpPr/>
            <p:nvPr/>
          </p:nvCxnSpPr>
          <p:spPr>
            <a:xfrm>
              <a:off x="9044983" y="2137719"/>
              <a:ext cx="889849" cy="95147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C034B2F-5EEF-5344-8383-7058D6BFB6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16070" y="2137719"/>
              <a:ext cx="889849" cy="95147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EB4129A-CE3B-8845-BBD5-55E5ADBBC721}"/>
              </a:ext>
            </a:extLst>
          </p:cNvPr>
          <p:cNvGrpSpPr/>
          <p:nvPr/>
        </p:nvGrpSpPr>
        <p:grpSpPr>
          <a:xfrm>
            <a:off x="8985060" y="3237153"/>
            <a:ext cx="918762" cy="951470"/>
            <a:chOff x="9016070" y="2137719"/>
            <a:chExt cx="918762" cy="951470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974C5AFC-2F9C-BD4D-A704-5DCE7F7A4EDB}"/>
                </a:ext>
              </a:extLst>
            </p:cNvPr>
            <p:cNvGrpSpPr/>
            <p:nvPr/>
          </p:nvGrpSpPr>
          <p:grpSpPr>
            <a:xfrm>
              <a:off x="9044983" y="2327190"/>
              <a:ext cx="790676" cy="633174"/>
              <a:chOff x="2726564" y="5399903"/>
              <a:chExt cx="790676" cy="633174"/>
            </a:xfrm>
          </p:grpSpPr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66223F8C-A84C-D046-A8AB-F819F0AE30B6}"/>
                  </a:ext>
                </a:extLst>
              </p:cNvPr>
              <p:cNvGrpSpPr/>
              <p:nvPr/>
            </p:nvGrpSpPr>
            <p:grpSpPr>
              <a:xfrm>
                <a:off x="2734804" y="5399903"/>
                <a:ext cx="782436" cy="307777"/>
                <a:chOff x="2734804" y="5399903"/>
                <a:chExt cx="782436" cy="307777"/>
              </a:xfrm>
            </p:grpSpPr>
            <p:sp>
              <p:nvSpPr>
                <p:cNvPr id="95" name="Rectangle 94">
                  <a:extLst>
                    <a:ext uri="{FF2B5EF4-FFF2-40B4-BE49-F238E27FC236}">
                      <a16:creationId xmlns:a16="http://schemas.microsoft.com/office/drawing/2014/main" id="{E6D775B6-9275-174A-9A2B-64858CD213E5}"/>
                    </a:ext>
                  </a:extLst>
                </p:cNvPr>
                <p:cNvSpPr/>
                <p:nvPr/>
              </p:nvSpPr>
              <p:spPr>
                <a:xfrm>
                  <a:off x="2734804" y="5399904"/>
                  <a:ext cx="782436" cy="246564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DE"/>
                </a:p>
              </p:txBody>
            </p:sp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5F6D7123-B29C-4E44-B988-6DAAF9356947}"/>
                    </a:ext>
                  </a:extLst>
                </p:cNvPr>
                <p:cNvSpPr txBox="1"/>
                <p:nvPr/>
              </p:nvSpPr>
              <p:spPr>
                <a:xfrm>
                  <a:off x="2804984" y="5399903"/>
                  <a:ext cx="67518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DE" sz="1400" dirty="0">
                      <a:latin typeface="Helvetica" pitchFamily="2" charset="0"/>
                    </a:rPr>
                    <a:t>PKAR</a:t>
                  </a:r>
                </a:p>
              </p:txBody>
            </p:sp>
          </p:grpSp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393D8D40-B961-0B44-9A0A-D630FFD25584}"/>
                  </a:ext>
                </a:extLst>
              </p:cNvPr>
              <p:cNvGrpSpPr/>
              <p:nvPr/>
            </p:nvGrpSpPr>
            <p:grpSpPr>
              <a:xfrm>
                <a:off x="2726564" y="5725300"/>
                <a:ext cx="782436" cy="307777"/>
                <a:chOff x="2734804" y="5399903"/>
                <a:chExt cx="782436" cy="307777"/>
              </a:xfrm>
            </p:grpSpPr>
            <p:sp>
              <p:nvSpPr>
                <p:cNvPr id="93" name="Rectangle 92">
                  <a:extLst>
                    <a:ext uri="{FF2B5EF4-FFF2-40B4-BE49-F238E27FC236}">
                      <a16:creationId xmlns:a16="http://schemas.microsoft.com/office/drawing/2014/main" id="{B107DBC4-65F3-F249-84BE-4783936D5024}"/>
                    </a:ext>
                  </a:extLst>
                </p:cNvPr>
                <p:cNvSpPr/>
                <p:nvPr/>
              </p:nvSpPr>
              <p:spPr>
                <a:xfrm>
                  <a:off x="2734804" y="5399904"/>
                  <a:ext cx="782436" cy="246564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DE"/>
                </a:p>
              </p:txBody>
            </p:sp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2382397E-2F4D-ED4C-94F2-6880807ACB90}"/>
                    </a:ext>
                  </a:extLst>
                </p:cNvPr>
                <p:cNvSpPr txBox="1"/>
                <p:nvPr/>
              </p:nvSpPr>
              <p:spPr>
                <a:xfrm>
                  <a:off x="2804984" y="5399903"/>
                  <a:ext cx="67518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DE" sz="1400" dirty="0">
                      <a:latin typeface="Helvetica" pitchFamily="2" charset="0"/>
                    </a:rPr>
                    <a:t>PKAR</a:t>
                  </a:r>
                </a:p>
              </p:txBody>
            </p:sp>
          </p:grpSp>
        </p:grp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F129B767-B26C-8E43-966B-7E8BCA98F109}"/>
                </a:ext>
              </a:extLst>
            </p:cNvPr>
            <p:cNvCxnSpPr/>
            <p:nvPr/>
          </p:nvCxnSpPr>
          <p:spPr>
            <a:xfrm>
              <a:off x="9044983" y="2137719"/>
              <a:ext cx="889849" cy="95147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1155DBB4-1740-C34E-BCBB-39FB2E510D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16070" y="2137719"/>
              <a:ext cx="889849" cy="95147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644210F6-372B-9545-8207-9F0F873DBFC0}"/>
              </a:ext>
            </a:extLst>
          </p:cNvPr>
          <p:cNvGrpSpPr/>
          <p:nvPr/>
        </p:nvGrpSpPr>
        <p:grpSpPr>
          <a:xfrm>
            <a:off x="10012530" y="3418040"/>
            <a:ext cx="782436" cy="307777"/>
            <a:chOff x="2734804" y="5399903"/>
            <a:chExt cx="782436" cy="307777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6F555E0C-A726-144C-A801-2B2CEABFD3E2}"/>
                </a:ext>
              </a:extLst>
            </p:cNvPr>
            <p:cNvSpPr/>
            <p:nvPr/>
          </p:nvSpPr>
          <p:spPr>
            <a:xfrm>
              <a:off x="2734804" y="5399904"/>
              <a:ext cx="782436" cy="2465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C4A0E77-8417-D04D-B22D-91826488CF92}"/>
                </a:ext>
              </a:extLst>
            </p:cNvPr>
            <p:cNvSpPr txBox="1"/>
            <p:nvPr/>
          </p:nvSpPr>
          <p:spPr>
            <a:xfrm>
              <a:off x="2804984" y="5399903"/>
              <a:ext cx="6751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sz="1400" dirty="0">
                  <a:latin typeface="Helvetica" pitchFamily="2" charset="0"/>
                </a:rPr>
                <a:t>PKAR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014273D9-C1DA-364A-9DD4-0297D76BD6CA}"/>
              </a:ext>
            </a:extLst>
          </p:cNvPr>
          <p:cNvGrpSpPr/>
          <p:nvPr/>
        </p:nvGrpSpPr>
        <p:grpSpPr>
          <a:xfrm>
            <a:off x="8947989" y="4368716"/>
            <a:ext cx="918762" cy="951470"/>
            <a:chOff x="9016070" y="2137719"/>
            <a:chExt cx="918762" cy="951470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DAFEAC6A-19EC-2F4F-8A9E-C32F343A0622}"/>
                </a:ext>
              </a:extLst>
            </p:cNvPr>
            <p:cNvGrpSpPr/>
            <p:nvPr/>
          </p:nvGrpSpPr>
          <p:grpSpPr>
            <a:xfrm>
              <a:off x="9044983" y="2327190"/>
              <a:ext cx="790676" cy="633174"/>
              <a:chOff x="2726564" y="5399903"/>
              <a:chExt cx="790676" cy="633174"/>
            </a:xfrm>
          </p:grpSpPr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DB8F4A9F-5F10-0A47-9C35-0D5CECF32618}"/>
                  </a:ext>
                </a:extLst>
              </p:cNvPr>
              <p:cNvGrpSpPr/>
              <p:nvPr/>
            </p:nvGrpSpPr>
            <p:grpSpPr>
              <a:xfrm>
                <a:off x="2734804" y="5399903"/>
                <a:ext cx="782436" cy="307777"/>
                <a:chOff x="2734804" y="5399903"/>
                <a:chExt cx="782436" cy="307777"/>
              </a:xfrm>
            </p:grpSpPr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7F4D46FB-A3C1-4F4D-924B-0E5F526198D1}"/>
                    </a:ext>
                  </a:extLst>
                </p:cNvPr>
                <p:cNvSpPr/>
                <p:nvPr/>
              </p:nvSpPr>
              <p:spPr>
                <a:xfrm>
                  <a:off x="2734804" y="5399904"/>
                  <a:ext cx="782436" cy="246564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DE"/>
                </a:p>
              </p:txBody>
            </p:sp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A94BB19F-293E-A24F-8088-67B38CFDE194}"/>
                    </a:ext>
                  </a:extLst>
                </p:cNvPr>
                <p:cNvSpPr txBox="1"/>
                <p:nvPr/>
              </p:nvSpPr>
              <p:spPr>
                <a:xfrm>
                  <a:off x="2804984" y="5399903"/>
                  <a:ext cx="67518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DE" sz="1400" dirty="0">
                      <a:latin typeface="Helvetica" pitchFamily="2" charset="0"/>
                    </a:rPr>
                    <a:t>PKAR</a:t>
                  </a:r>
                </a:p>
              </p:txBody>
            </p:sp>
          </p:grpSp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07B01CD3-34F0-C049-A6B7-DFFF36636901}"/>
                  </a:ext>
                </a:extLst>
              </p:cNvPr>
              <p:cNvGrpSpPr/>
              <p:nvPr/>
            </p:nvGrpSpPr>
            <p:grpSpPr>
              <a:xfrm>
                <a:off x="2726564" y="5725300"/>
                <a:ext cx="782436" cy="307777"/>
                <a:chOff x="2734804" y="5399903"/>
                <a:chExt cx="782436" cy="307777"/>
              </a:xfrm>
            </p:grpSpPr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B720C2C1-D70D-CA44-8B6D-49D487722737}"/>
                    </a:ext>
                  </a:extLst>
                </p:cNvPr>
                <p:cNvSpPr/>
                <p:nvPr/>
              </p:nvSpPr>
              <p:spPr>
                <a:xfrm>
                  <a:off x="2734804" y="5399904"/>
                  <a:ext cx="782436" cy="246564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DE"/>
                </a:p>
              </p:txBody>
            </p:sp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D7AF69DF-B87D-964E-8E10-7EDF6B8E4529}"/>
                    </a:ext>
                  </a:extLst>
                </p:cNvPr>
                <p:cNvSpPr txBox="1"/>
                <p:nvPr/>
              </p:nvSpPr>
              <p:spPr>
                <a:xfrm>
                  <a:off x="2804984" y="5399903"/>
                  <a:ext cx="67518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DE" sz="1400" dirty="0">
                      <a:latin typeface="Helvetica" pitchFamily="2" charset="0"/>
                    </a:rPr>
                    <a:t>PKAR</a:t>
                  </a:r>
                </a:p>
              </p:txBody>
            </p:sp>
          </p:grpSp>
        </p:grp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03EEA806-9276-BC41-8FF6-90E4375169D0}"/>
                </a:ext>
              </a:extLst>
            </p:cNvPr>
            <p:cNvCxnSpPr/>
            <p:nvPr/>
          </p:nvCxnSpPr>
          <p:spPr>
            <a:xfrm>
              <a:off x="9044983" y="2137719"/>
              <a:ext cx="889849" cy="95147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C31BD40D-8B9D-3749-96F3-27DEAFDE67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16070" y="2137719"/>
              <a:ext cx="889849" cy="95147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881726A2-C7E1-754F-BD23-6894A946E580}"/>
              </a:ext>
            </a:extLst>
          </p:cNvPr>
          <p:cNvGrpSpPr/>
          <p:nvPr/>
        </p:nvGrpSpPr>
        <p:grpSpPr>
          <a:xfrm>
            <a:off x="8947989" y="5439068"/>
            <a:ext cx="918762" cy="951470"/>
            <a:chOff x="9016070" y="2137719"/>
            <a:chExt cx="918762" cy="951470"/>
          </a:xfrm>
        </p:grpSpPr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082698E7-ABE8-5049-9083-0C1D3AB77870}"/>
                </a:ext>
              </a:extLst>
            </p:cNvPr>
            <p:cNvGrpSpPr/>
            <p:nvPr/>
          </p:nvGrpSpPr>
          <p:grpSpPr>
            <a:xfrm>
              <a:off x="9044983" y="2327190"/>
              <a:ext cx="790676" cy="633174"/>
              <a:chOff x="2726564" y="5399903"/>
              <a:chExt cx="790676" cy="633174"/>
            </a:xfrm>
          </p:grpSpPr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7DE106A2-C09B-CD49-B658-96669F12F024}"/>
                  </a:ext>
                </a:extLst>
              </p:cNvPr>
              <p:cNvGrpSpPr/>
              <p:nvPr/>
            </p:nvGrpSpPr>
            <p:grpSpPr>
              <a:xfrm>
                <a:off x="2734804" y="5399903"/>
                <a:ext cx="782436" cy="307777"/>
                <a:chOff x="2734804" y="5399903"/>
                <a:chExt cx="782436" cy="307777"/>
              </a:xfrm>
            </p:grpSpPr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BC808DA8-0A50-2749-9719-4191CA45FDFE}"/>
                    </a:ext>
                  </a:extLst>
                </p:cNvPr>
                <p:cNvSpPr/>
                <p:nvPr/>
              </p:nvSpPr>
              <p:spPr>
                <a:xfrm>
                  <a:off x="2734804" y="5399904"/>
                  <a:ext cx="782436" cy="246564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DE"/>
                </a:p>
              </p:txBody>
            </p: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5821254D-3947-A24D-AAC1-0E756E27B882}"/>
                    </a:ext>
                  </a:extLst>
                </p:cNvPr>
                <p:cNvSpPr txBox="1"/>
                <p:nvPr/>
              </p:nvSpPr>
              <p:spPr>
                <a:xfrm>
                  <a:off x="2804984" y="5399903"/>
                  <a:ext cx="67518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DE" sz="1400" dirty="0">
                      <a:latin typeface="Helvetica" pitchFamily="2" charset="0"/>
                    </a:rPr>
                    <a:t>PKAR</a:t>
                  </a:r>
                </a:p>
              </p:txBody>
            </p:sp>
          </p:grpSp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EBCC0B9A-EBA9-BB40-BFC0-0DC458BEEE78}"/>
                  </a:ext>
                </a:extLst>
              </p:cNvPr>
              <p:cNvGrpSpPr/>
              <p:nvPr/>
            </p:nvGrpSpPr>
            <p:grpSpPr>
              <a:xfrm>
                <a:off x="2726564" y="5725300"/>
                <a:ext cx="782436" cy="307777"/>
                <a:chOff x="2734804" y="5399903"/>
                <a:chExt cx="782436" cy="307777"/>
              </a:xfrm>
            </p:grpSpPr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1B2B435E-21C9-A240-9990-639EC399EB16}"/>
                    </a:ext>
                  </a:extLst>
                </p:cNvPr>
                <p:cNvSpPr/>
                <p:nvPr/>
              </p:nvSpPr>
              <p:spPr>
                <a:xfrm>
                  <a:off x="2734804" y="5399904"/>
                  <a:ext cx="782436" cy="246564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DE"/>
                </a:p>
              </p:txBody>
            </p:sp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8BA6578E-52DC-C94B-8D8F-50153636A65D}"/>
                    </a:ext>
                  </a:extLst>
                </p:cNvPr>
                <p:cNvSpPr txBox="1"/>
                <p:nvPr/>
              </p:nvSpPr>
              <p:spPr>
                <a:xfrm>
                  <a:off x="2804984" y="5399903"/>
                  <a:ext cx="67518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DE" sz="1400" dirty="0">
                      <a:latin typeface="Helvetica" pitchFamily="2" charset="0"/>
                    </a:rPr>
                    <a:t>PKAR</a:t>
                  </a:r>
                </a:p>
              </p:txBody>
            </p:sp>
          </p:grpSp>
        </p:grp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80705073-106A-B74E-B8E9-AC7A66F3759A}"/>
                </a:ext>
              </a:extLst>
            </p:cNvPr>
            <p:cNvCxnSpPr/>
            <p:nvPr/>
          </p:nvCxnSpPr>
          <p:spPr>
            <a:xfrm>
              <a:off x="9044983" y="2137719"/>
              <a:ext cx="889849" cy="95147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1E532052-9B7A-9E4E-ABA1-0540F83A38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16070" y="2137719"/>
              <a:ext cx="889849" cy="95147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51BA6CB-A0A2-BA4E-BFA1-4407CD1A0754}"/>
              </a:ext>
            </a:extLst>
          </p:cNvPr>
          <p:cNvGrpSpPr/>
          <p:nvPr/>
        </p:nvGrpSpPr>
        <p:grpSpPr>
          <a:xfrm>
            <a:off x="9951521" y="5607026"/>
            <a:ext cx="901209" cy="307777"/>
            <a:chOff x="9919771" y="5607026"/>
            <a:chExt cx="901209" cy="307777"/>
          </a:xfrm>
        </p:grpSpPr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22BB0A91-26B5-6347-AD81-11A390E41297}"/>
                </a:ext>
              </a:extLst>
            </p:cNvPr>
            <p:cNvSpPr/>
            <p:nvPr/>
          </p:nvSpPr>
          <p:spPr>
            <a:xfrm>
              <a:off x="9975459" y="5627513"/>
              <a:ext cx="782436" cy="2465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58A3672-D42A-7C45-A71F-28AAD450E4D2}"/>
                </a:ext>
              </a:extLst>
            </p:cNvPr>
            <p:cNvSpPr/>
            <p:nvPr/>
          </p:nvSpPr>
          <p:spPr>
            <a:xfrm>
              <a:off x="10320958" y="5627526"/>
              <a:ext cx="45719" cy="246564"/>
            </a:xfrm>
            <a:prstGeom prst="rect">
              <a:avLst/>
            </a:prstGeom>
            <a:solidFill>
              <a:srgbClr val="1BF1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0F63CF45-253F-AE43-80C4-6C6ED620C839}"/>
                </a:ext>
              </a:extLst>
            </p:cNvPr>
            <p:cNvSpPr txBox="1"/>
            <p:nvPr/>
          </p:nvSpPr>
          <p:spPr>
            <a:xfrm>
              <a:off x="9919771" y="5607026"/>
              <a:ext cx="9012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sz="1400" dirty="0">
                  <a:latin typeface="Helvetica" pitchFamily="2" charset="0"/>
                </a:rPr>
                <a:t>R-T205A</a:t>
              </a:r>
            </a:p>
          </p:txBody>
        </p:sp>
      </p:grpSp>
      <p:sp>
        <p:nvSpPr>
          <p:cNvPr id="143" name="Rectangle 142">
            <a:extLst>
              <a:ext uri="{FF2B5EF4-FFF2-40B4-BE49-F238E27FC236}">
                <a16:creationId xmlns:a16="http://schemas.microsoft.com/office/drawing/2014/main" id="{226E8344-0B05-BE43-9815-80D1B96DCBE7}"/>
              </a:ext>
            </a:extLst>
          </p:cNvPr>
          <p:cNvSpPr/>
          <p:nvPr/>
        </p:nvSpPr>
        <p:spPr>
          <a:xfrm>
            <a:off x="10012530" y="4558188"/>
            <a:ext cx="782436" cy="2465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51724A6B-251E-F743-89F4-B1FD70ECA352}"/>
              </a:ext>
            </a:extLst>
          </p:cNvPr>
          <p:cNvSpPr/>
          <p:nvPr/>
        </p:nvSpPr>
        <p:spPr>
          <a:xfrm>
            <a:off x="10464494" y="4562355"/>
            <a:ext cx="45719" cy="246564"/>
          </a:xfrm>
          <a:prstGeom prst="rect">
            <a:avLst/>
          </a:prstGeom>
          <a:solidFill>
            <a:srgbClr val="EC6F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7BA782AD-8A35-594F-87D4-62DB5E74BA6B}"/>
              </a:ext>
            </a:extLst>
          </p:cNvPr>
          <p:cNvSpPr/>
          <p:nvPr/>
        </p:nvSpPr>
        <p:spPr>
          <a:xfrm>
            <a:off x="10565241" y="4562355"/>
            <a:ext cx="45719" cy="246564"/>
          </a:xfrm>
          <a:prstGeom prst="rect">
            <a:avLst/>
          </a:prstGeom>
          <a:solidFill>
            <a:srgbClr val="EC6F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76F64E0E-DB99-D849-A741-86499823341C}"/>
              </a:ext>
            </a:extLst>
          </p:cNvPr>
          <p:cNvSpPr txBox="1"/>
          <p:nvPr/>
        </p:nvSpPr>
        <p:spPr>
          <a:xfrm>
            <a:off x="10048245" y="4536674"/>
            <a:ext cx="744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400" dirty="0">
                <a:latin typeface="Helvetica" pitchFamily="2" charset="0"/>
              </a:rPr>
              <a:t>R-PBC</a:t>
            </a:r>
          </a:p>
        </p:txBody>
      </p:sp>
    </p:spTree>
    <p:extLst>
      <p:ext uri="{BB962C8B-B14F-4D97-AF65-F5344CB8AC3E}">
        <p14:creationId xmlns:p14="http://schemas.microsoft.com/office/powerpoint/2010/main" val="61461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020" y="428578"/>
            <a:ext cx="2896050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b="1" i="1" dirty="0">
                <a:solidFill>
                  <a:srgbClr val="000090"/>
                </a:solidFill>
                <a:latin typeface="Helvetica"/>
                <a:cs typeface="Helvetica"/>
              </a:rPr>
              <a:t>T. brucei </a:t>
            </a:r>
            <a:r>
              <a:rPr lang="en-US" sz="2000" b="1" dirty="0">
                <a:solidFill>
                  <a:srgbClr val="000090"/>
                </a:solidFill>
                <a:latin typeface="Helvetica"/>
                <a:cs typeface="Helvetica"/>
              </a:rPr>
              <a:t>PKA mutants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053E442-5FE5-764A-A168-BEAD8C3475A0}"/>
              </a:ext>
            </a:extLst>
          </p:cNvPr>
          <p:cNvGrpSpPr/>
          <p:nvPr/>
        </p:nvGrpSpPr>
        <p:grpSpPr>
          <a:xfrm>
            <a:off x="609020" y="1869409"/>
            <a:ext cx="10818859" cy="2088910"/>
            <a:chOff x="287865" y="4620272"/>
            <a:chExt cx="8558723" cy="1652522"/>
          </a:xfrm>
        </p:grpSpPr>
        <p:pic>
          <p:nvPicPr>
            <p:cNvPr id="6" name="Picture 3" descr="R subunit scheme.png">
              <a:extLst>
                <a:ext uri="{FF2B5EF4-FFF2-40B4-BE49-F238E27FC236}">
                  <a16:creationId xmlns:a16="http://schemas.microsoft.com/office/drawing/2014/main" id="{BDD2CB45-69A1-CC4A-965E-85B0DC1563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865" y="4620272"/>
              <a:ext cx="8558723" cy="165252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DF83B79-F7C6-6049-A210-8E0CCE300529}"/>
                </a:ext>
              </a:extLst>
            </p:cNvPr>
            <p:cNvSpPr txBox="1"/>
            <p:nvPr/>
          </p:nvSpPr>
          <p:spPr>
            <a:xfrm>
              <a:off x="3723516" y="5564987"/>
              <a:ext cx="320594" cy="2434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A31B24"/>
                  </a:solidFill>
                  <a:latin typeface="Helvetica" pitchFamily="2" charset="0"/>
                </a:rPr>
                <a:t>IS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33535AE-0B35-1C4C-99B0-0CBD90CE5992}"/>
              </a:ext>
            </a:extLst>
          </p:cNvPr>
          <p:cNvGrpSpPr/>
          <p:nvPr/>
        </p:nvGrpSpPr>
        <p:grpSpPr>
          <a:xfrm>
            <a:off x="4603584" y="3751138"/>
            <a:ext cx="1641284" cy="1001306"/>
            <a:chOff x="4603584" y="3751138"/>
            <a:chExt cx="1641284" cy="100130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E60957B-A6D1-B544-A034-0E16AA68BDB4}"/>
                </a:ext>
              </a:extLst>
            </p:cNvPr>
            <p:cNvGrpSpPr/>
            <p:nvPr/>
          </p:nvGrpSpPr>
          <p:grpSpPr>
            <a:xfrm>
              <a:off x="4603584" y="3751138"/>
              <a:ext cx="1129722" cy="433582"/>
              <a:chOff x="0" y="0"/>
              <a:chExt cx="595630" cy="22860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963F35D-599C-9A47-941E-9479E13AA78D}"/>
                  </a:ext>
                </a:extLst>
              </p:cNvPr>
              <p:cNvCxnSpPr/>
              <p:nvPr/>
            </p:nvCxnSpPr>
            <p:spPr>
              <a:xfrm flipH="1">
                <a:off x="0" y="0"/>
                <a:ext cx="228600" cy="228600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B58746A1-F439-594F-B502-23044B78309D}"/>
                  </a:ext>
                </a:extLst>
              </p:cNvPr>
              <p:cNvCxnSpPr/>
              <p:nvPr/>
            </p:nvCxnSpPr>
            <p:spPr>
              <a:xfrm>
                <a:off x="367030" y="0"/>
                <a:ext cx="228600" cy="228600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xt Box 53">
              <a:extLst>
                <a:ext uri="{FF2B5EF4-FFF2-40B4-BE49-F238E27FC236}">
                  <a16:creationId xmlns:a16="http://schemas.microsoft.com/office/drawing/2014/main" id="{848F7DE8-9CB2-1E4D-A9B7-A5BC97B82953}"/>
                </a:ext>
              </a:extLst>
            </p:cNvPr>
            <p:cNvSpPr txBox="1"/>
            <p:nvPr/>
          </p:nvSpPr>
          <p:spPr>
            <a:xfrm>
              <a:off x="4645432" y="4102071"/>
              <a:ext cx="1599436" cy="650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FAA26D3D-D897-4be2-8F04-BA451C77F1D7}">
                <ma14:placeholderFlag xmlns:lc="http://schemas.openxmlformats.org/drawingml/2006/lockedCanvas" xmlns:ma14="http://schemas.microsoft.com/office/mac/drawingml/2011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v="urn:schemas-microsoft-com:mac:vml" xmlns:mc="http://schemas.openxmlformats.org/markup-compatibility/2006" xmlns:mo="http://schemas.microsoft.com/office/mac/office/2008/main" xmlns:wpc="http://schemas.microsoft.com/office/word/2010/wordprocessingCanvas" xmlns=""/>
              </a:ext>
              <a:ext uri="{C572A759-6A51-4108-AA02-DFA0A04FC94B}">
                <ma14:wrappingTextBoxFlag xmlns:lc="http://schemas.openxmlformats.org/drawingml/2006/lockedCanvas" xmlns:ma14="http://schemas.microsoft.com/office/mac/drawingml/2011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v="urn:schemas-microsoft-com:mac:vml" xmlns:mc="http://schemas.openxmlformats.org/markup-compatibility/2006" xmlns:mo="http://schemas.microsoft.com/office/mac/office/2008/main" xmlns:wpc="http://schemas.microsoft.com/office/word/2010/wordprocessingCanvas" xmlns=""/>
              </a:ext>
            </a:extLst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de-DE" sz="1200" dirty="0">
                  <a:effectLst/>
                  <a:latin typeface="Helvetica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...</a:t>
              </a:r>
              <a:r>
                <a:rPr lang="de-DE" sz="2100" dirty="0">
                  <a:effectLst/>
                  <a:latin typeface="Helvetica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RRT</a:t>
              </a:r>
              <a:r>
                <a:rPr lang="de-DE" sz="2100" dirty="0">
                  <a:effectLst/>
                  <a:highlight>
                    <a:srgbClr val="1BF186"/>
                  </a:highlight>
                  <a:latin typeface="Helvetica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de-DE" sz="1200" dirty="0">
                  <a:effectLst/>
                  <a:latin typeface="Helvetica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...</a:t>
              </a:r>
              <a:endParaRPr lang="en-DE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9E941B1-A111-F648-9A57-3419C2289CD8}"/>
              </a:ext>
            </a:extLst>
          </p:cNvPr>
          <p:cNvGrpSpPr/>
          <p:nvPr/>
        </p:nvGrpSpPr>
        <p:grpSpPr>
          <a:xfrm>
            <a:off x="7285383" y="3955773"/>
            <a:ext cx="2716695" cy="564279"/>
            <a:chOff x="7285383" y="3955773"/>
            <a:chExt cx="2716695" cy="564279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2EBBF7FA-78A0-964F-9EF9-A260DD6928CE}"/>
                </a:ext>
              </a:extLst>
            </p:cNvPr>
            <p:cNvCxnSpPr/>
            <p:nvPr/>
          </p:nvCxnSpPr>
          <p:spPr>
            <a:xfrm flipV="1">
              <a:off x="7285383" y="3955773"/>
              <a:ext cx="0" cy="527120"/>
            </a:xfrm>
            <a:prstGeom prst="straightConnector1">
              <a:avLst/>
            </a:prstGeom>
            <a:ln w="76200">
              <a:solidFill>
                <a:srgbClr val="EC6F3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8C73BCF3-2FB2-2C4E-8534-540D5BEA8116}"/>
                </a:ext>
              </a:extLst>
            </p:cNvPr>
            <p:cNvCxnSpPr/>
            <p:nvPr/>
          </p:nvCxnSpPr>
          <p:spPr>
            <a:xfrm flipV="1">
              <a:off x="10002078" y="3992932"/>
              <a:ext cx="0" cy="527120"/>
            </a:xfrm>
            <a:prstGeom prst="straightConnector1">
              <a:avLst/>
            </a:prstGeom>
            <a:ln w="76200">
              <a:solidFill>
                <a:srgbClr val="EC6F3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30586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41914" y="289279"/>
            <a:ext cx="88104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90"/>
                </a:solidFill>
                <a:latin typeface="Helvetica"/>
                <a:cs typeface="Helvetica"/>
              </a:rPr>
              <a:t>Drug target identification and validation in tropical pathogens – week 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761054" y="826518"/>
            <a:ext cx="8669892" cy="48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lnSpc>
                <a:spcPct val="130000"/>
              </a:lnSpc>
              <a:buFont typeface="Wingdings" charset="2"/>
              <a:buChar char="Ø"/>
            </a:pPr>
            <a:r>
              <a:rPr lang="en-US" sz="1600" b="1" dirty="0">
                <a:latin typeface="Helvetica"/>
                <a:cs typeface="Helvetica"/>
              </a:rPr>
              <a:t>aim: characterize and validate </a:t>
            </a:r>
            <a:r>
              <a:rPr lang="en-US" sz="1600" b="1" i="1" dirty="0">
                <a:latin typeface="Helvetica"/>
                <a:cs typeface="Helvetica"/>
              </a:rPr>
              <a:t>T. brucei </a:t>
            </a:r>
            <a:r>
              <a:rPr lang="en-US" sz="1600" b="1" dirty="0">
                <a:latin typeface="Helvetica"/>
                <a:cs typeface="Helvetica"/>
              </a:rPr>
              <a:t>protein kinase A (PKA) as drug target</a:t>
            </a:r>
          </a:p>
          <a:p>
            <a:pPr marL="285750" indent="-285750" algn="ctr">
              <a:lnSpc>
                <a:spcPct val="130000"/>
              </a:lnSpc>
              <a:buFont typeface="Wingdings" charset="2"/>
              <a:buChar char="Ø"/>
            </a:pPr>
            <a:endParaRPr lang="en-US" sz="400" b="1" dirty="0">
              <a:latin typeface="Helvetica"/>
              <a:cs typeface="Helvetica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843177" y="3349726"/>
            <a:ext cx="3479896" cy="2849395"/>
            <a:chOff x="852560" y="3625209"/>
            <a:chExt cx="3479896" cy="2849395"/>
          </a:xfrm>
        </p:grpSpPr>
        <p:cxnSp>
          <p:nvCxnSpPr>
            <p:cNvPr id="21" name="Straight Arrow Connector 20"/>
            <p:cNvCxnSpPr>
              <a:cxnSpLocks/>
            </p:cNvCxnSpPr>
            <p:nvPr/>
          </p:nvCxnSpPr>
          <p:spPr>
            <a:xfrm>
              <a:off x="2850002" y="3625209"/>
              <a:ext cx="1" cy="71099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1" name="Group 80"/>
            <p:cNvGrpSpPr/>
            <p:nvPr/>
          </p:nvGrpSpPr>
          <p:grpSpPr>
            <a:xfrm>
              <a:off x="852560" y="4514380"/>
              <a:ext cx="3479896" cy="1960224"/>
              <a:chOff x="5205165" y="4648250"/>
              <a:chExt cx="3479896" cy="1960224"/>
            </a:xfrm>
          </p:grpSpPr>
          <p:sp>
            <p:nvSpPr>
              <p:cNvPr id="40" name="Rounded Rectangle 39"/>
              <p:cNvSpPr/>
              <p:nvPr/>
            </p:nvSpPr>
            <p:spPr>
              <a:xfrm>
                <a:off x="5205165" y="4648250"/>
                <a:ext cx="3479896" cy="1960224"/>
              </a:xfrm>
              <a:prstGeom prst="roundRect">
                <a:avLst/>
              </a:prstGeom>
              <a:solidFill>
                <a:srgbClr val="FFFFFF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1" name="Picture 40" descr="cell_viability_assay.pd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14255" y="4701640"/>
                <a:ext cx="2956049" cy="1906834"/>
              </a:xfrm>
              <a:prstGeom prst="rect">
                <a:avLst/>
              </a:prstGeom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6861501" y="5624428"/>
                <a:ext cx="169511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Helvetica"/>
                    <a:cs typeface="Helvetica"/>
                  </a:rPr>
                  <a:t>cell viability assay</a:t>
                </a:r>
              </a:p>
              <a:p>
                <a:pPr algn="ctr"/>
                <a:r>
                  <a:rPr lang="en-US" sz="1400" dirty="0">
                    <a:latin typeface="Helvetica"/>
                    <a:cs typeface="Helvetica"/>
                  </a:rPr>
                  <a:t>(mutants, drug treatment)</a:t>
                </a: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1970635" y="1683443"/>
            <a:ext cx="2996441" cy="2188885"/>
            <a:chOff x="497758" y="2023910"/>
            <a:chExt cx="2996441" cy="2188885"/>
          </a:xfrm>
        </p:grpSpPr>
        <p:cxnSp>
          <p:nvCxnSpPr>
            <p:cNvPr id="3" name="Straight Arrow Connector 2"/>
            <p:cNvCxnSpPr/>
            <p:nvPr/>
          </p:nvCxnSpPr>
          <p:spPr>
            <a:xfrm flipH="1">
              <a:off x="2810207" y="2965906"/>
              <a:ext cx="683992" cy="24010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8" name="Group 127"/>
            <p:cNvGrpSpPr/>
            <p:nvPr/>
          </p:nvGrpSpPr>
          <p:grpSpPr>
            <a:xfrm>
              <a:off x="497758" y="2023910"/>
              <a:ext cx="2121530" cy="2188885"/>
              <a:chOff x="497758" y="2270884"/>
              <a:chExt cx="2121530" cy="2188885"/>
            </a:xfrm>
          </p:grpSpPr>
          <p:grpSp>
            <p:nvGrpSpPr>
              <p:cNvPr id="37" name="Group 36"/>
              <p:cNvGrpSpPr/>
              <p:nvPr/>
            </p:nvGrpSpPr>
            <p:grpSpPr>
              <a:xfrm>
                <a:off x="497758" y="2270884"/>
                <a:ext cx="2121530" cy="2188885"/>
                <a:chOff x="800605" y="2122407"/>
                <a:chExt cx="2121530" cy="2188885"/>
              </a:xfrm>
            </p:grpSpPr>
            <p:sp>
              <p:nvSpPr>
                <p:cNvPr id="36" name="Rounded Rectangle 35"/>
                <p:cNvSpPr/>
                <p:nvPr/>
              </p:nvSpPr>
              <p:spPr>
                <a:xfrm>
                  <a:off x="800605" y="2122407"/>
                  <a:ext cx="2121530" cy="2188885"/>
                </a:xfrm>
                <a:prstGeom prst="roundRect">
                  <a:avLst/>
                </a:prstGeom>
                <a:solidFill>
                  <a:srgbClr val="FFFFFF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1084684" y="3761893"/>
                  <a:ext cx="144825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b="1" dirty="0">
                      <a:latin typeface="Helvetica"/>
                      <a:cs typeface="Helvetica"/>
                    </a:rPr>
                    <a:t>growth curves</a:t>
                  </a:r>
                </a:p>
                <a:p>
                  <a:pPr algn="ctr"/>
                  <a:r>
                    <a:rPr lang="en-US" sz="1400" b="1" dirty="0">
                      <a:latin typeface="Helvetica"/>
                      <a:cs typeface="Helvetica"/>
                    </a:rPr>
                    <a:t>&amp; Western blot</a:t>
                  </a:r>
                </a:p>
              </p:txBody>
            </p:sp>
            <p:pic>
              <p:nvPicPr>
                <p:cNvPr id="35" name="Picture 34" descr="growth_curve_B.png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52965" y="2261562"/>
                  <a:ext cx="1809832" cy="1530816"/>
                </a:xfrm>
                <a:prstGeom prst="rect">
                  <a:avLst/>
                </a:prstGeom>
              </p:spPr>
            </p:pic>
          </p:grpSp>
          <p:grpSp>
            <p:nvGrpSpPr>
              <p:cNvPr id="48" name="Group 47"/>
              <p:cNvGrpSpPr/>
              <p:nvPr/>
            </p:nvGrpSpPr>
            <p:grpSpPr>
              <a:xfrm>
                <a:off x="1689628" y="3119180"/>
                <a:ext cx="552106" cy="290046"/>
                <a:chOff x="1689628" y="3119180"/>
                <a:chExt cx="552106" cy="290046"/>
              </a:xfrm>
            </p:grpSpPr>
            <p:sp>
              <p:nvSpPr>
                <p:cNvPr id="45" name="TextBox 44"/>
                <p:cNvSpPr txBox="1"/>
                <p:nvPr/>
              </p:nvSpPr>
              <p:spPr>
                <a:xfrm>
                  <a:off x="1689628" y="3132227"/>
                  <a:ext cx="23591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latin typeface="Helvetica"/>
                      <a:cs typeface="Helvetica"/>
                    </a:rPr>
                    <a:t>-</a:t>
                  </a: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>
                  <a:off x="1967200" y="3119180"/>
                  <a:ext cx="27453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latin typeface="Helvetica"/>
                      <a:cs typeface="Helvetica"/>
                    </a:rPr>
                    <a:t>+</a:t>
                  </a:r>
                </a:p>
              </p:txBody>
            </p:sp>
          </p:grpSp>
          <p:sp>
            <p:nvSpPr>
              <p:cNvPr id="47" name="Rectangle 46"/>
              <p:cNvSpPr/>
              <p:nvPr/>
            </p:nvSpPr>
            <p:spPr>
              <a:xfrm>
                <a:off x="1719648" y="3055545"/>
                <a:ext cx="483914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 dirty="0">
                    <a:latin typeface="Helvetica"/>
                    <a:cs typeface="Helvetica"/>
                  </a:rPr>
                  <a:t>RNAi</a:t>
                </a:r>
              </a:p>
            </p:txBody>
          </p:sp>
        </p:grpSp>
      </p:grpSp>
      <p:grpSp>
        <p:nvGrpSpPr>
          <p:cNvPr id="11" name="Group 10"/>
          <p:cNvGrpSpPr/>
          <p:nvPr/>
        </p:nvGrpSpPr>
        <p:grpSpPr>
          <a:xfrm>
            <a:off x="6606434" y="2436084"/>
            <a:ext cx="4761224" cy="2175908"/>
            <a:chOff x="4082188" y="4333407"/>
            <a:chExt cx="4761224" cy="2175908"/>
          </a:xfrm>
        </p:grpSpPr>
        <p:cxnSp>
          <p:nvCxnSpPr>
            <p:cNvPr id="31" name="Straight Arrow Connector 30"/>
            <p:cNvCxnSpPr>
              <a:cxnSpLocks/>
            </p:cNvCxnSpPr>
            <p:nvPr/>
          </p:nvCxnSpPr>
          <p:spPr>
            <a:xfrm>
              <a:off x="4082188" y="4431960"/>
              <a:ext cx="704243" cy="33090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ounded Rectangle 48"/>
            <p:cNvSpPr/>
            <p:nvPr/>
          </p:nvSpPr>
          <p:spPr>
            <a:xfrm>
              <a:off x="5151022" y="4333407"/>
              <a:ext cx="3692390" cy="2175908"/>
            </a:xfrm>
            <a:prstGeom prst="round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6803569" y="4517434"/>
              <a:ext cx="1863035" cy="113068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F81B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5230850" y="4529763"/>
              <a:ext cx="1452291" cy="1642243"/>
              <a:chOff x="5927366" y="5010054"/>
              <a:chExt cx="1452291" cy="1642243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5927366" y="6129077"/>
                <a:ext cx="145229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Helvetica"/>
                    <a:cs typeface="Helvetica"/>
                  </a:rPr>
                  <a:t>reporter</a:t>
                </a:r>
              </a:p>
              <a:p>
                <a:pPr algn="ctr"/>
                <a:r>
                  <a:rPr lang="en-US" sz="1400" dirty="0">
                    <a:latin typeface="Helvetica"/>
                    <a:cs typeface="Helvetica"/>
                  </a:rPr>
                  <a:t>phosphorylation</a:t>
                </a:r>
              </a:p>
            </p:txBody>
          </p:sp>
          <p:grpSp>
            <p:nvGrpSpPr>
              <p:cNvPr id="72" name="Group 71"/>
              <p:cNvGrpSpPr/>
              <p:nvPr/>
            </p:nvGrpSpPr>
            <p:grpSpPr>
              <a:xfrm>
                <a:off x="6150154" y="5010054"/>
                <a:ext cx="940770" cy="1130688"/>
                <a:chOff x="6794047" y="2754649"/>
                <a:chExt cx="940770" cy="1130688"/>
              </a:xfrm>
            </p:grpSpPr>
            <p:sp>
              <p:nvSpPr>
                <p:cNvPr id="50" name="Rectangle 49"/>
                <p:cNvSpPr/>
                <p:nvPr/>
              </p:nvSpPr>
              <p:spPr>
                <a:xfrm>
                  <a:off x="6794047" y="2754649"/>
                  <a:ext cx="940770" cy="113068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4F81BD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4" name="Group 53"/>
                <p:cNvGrpSpPr/>
                <p:nvPr/>
              </p:nvGrpSpPr>
              <p:grpSpPr>
                <a:xfrm>
                  <a:off x="6841982" y="2798512"/>
                  <a:ext cx="455423" cy="284647"/>
                  <a:chOff x="7078906" y="1907023"/>
                  <a:chExt cx="455423" cy="284647"/>
                </a:xfrm>
              </p:grpSpPr>
              <p:sp>
                <p:nvSpPr>
                  <p:cNvPr id="52" name="Oval 51"/>
                  <p:cNvSpPr/>
                  <p:nvPr/>
                </p:nvSpPr>
                <p:spPr>
                  <a:xfrm>
                    <a:off x="7157219" y="1907023"/>
                    <a:ext cx="284647" cy="284647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E76627"/>
                      </a:gs>
                      <a:gs pos="100000">
                        <a:srgbClr val="FFFFFF"/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1"/>
                  </a:p>
                </p:txBody>
              </p:sp>
              <p:sp>
                <p:nvSpPr>
                  <p:cNvPr id="53" name="Rectangle 52"/>
                  <p:cNvSpPr/>
                  <p:nvPr/>
                </p:nvSpPr>
                <p:spPr>
                  <a:xfrm>
                    <a:off x="7078906" y="1916253"/>
                    <a:ext cx="455423" cy="24622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1000" b="1" dirty="0">
                        <a:latin typeface="Helvetica"/>
                        <a:cs typeface="Helvetica"/>
                      </a:rPr>
                      <a:t>PKA</a:t>
                    </a:r>
                  </a:p>
                </p:txBody>
              </p:sp>
            </p:grpSp>
            <p:grpSp>
              <p:nvGrpSpPr>
                <p:cNvPr id="57" name="Group 56"/>
                <p:cNvGrpSpPr/>
                <p:nvPr/>
              </p:nvGrpSpPr>
              <p:grpSpPr>
                <a:xfrm>
                  <a:off x="7097495" y="3273068"/>
                  <a:ext cx="532518" cy="246221"/>
                  <a:chOff x="5952606" y="1866653"/>
                  <a:chExt cx="532518" cy="246221"/>
                </a:xfrm>
              </p:grpSpPr>
              <p:sp>
                <p:nvSpPr>
                  <p:cNvPr id="55" name="Oval 54"/>
                  <p:cNvSpPr/>
                  <p:nvPr/>
                </p:nvSpPr>
                <p:spPr>
                  <a:xfrm>
                    <a:off x="5967692" y="1916253"/>
                    <a:ext cx="484578" cy="149267"/>
                  </a:xfrm>
                  <a:prstGeom prst="ellipse">
                    <a:avLst/>
                  </a:prstGeom>
                  <a:solidFill>
                    <a:srgbClr val="46B4ED"/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1"/>
                  </a:p>
                </p:txBody>
              </p:sp>
              <p:sp>
                <p:nvSpPr>
                  <p:cNvPr id="56" name="Rectangle 55"/>
                  <p:cNvSpPr/>
                  <p:nvPr/>
                </p:nvSpPr>
                <p:spPr>
                  <a:xfrm>
                    <a:off x="5952606" y="1866653"/>
                    <a:ext cx="532518" cy="24622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1000" b="1" dirty="0">
                        <a:latin typeface="Helvetica"/>
                        <a:cs typeface="Helvetica"/>
                      </a:rPr>
                      <a:t>VASP</a:t>
                    </a:r>
                  </a:p>
                </p:txBody>
              </p:sp>
            </p:grpSp>
            <p:grpSp>
              <p:nvGrpSpPr>
                <p:cNvPr id="60" name="Group 59"/>
                <p:cNvGrpSpPr/>
                <p:nvPr/>
              </p:nvGrpSpPr>
              <p:grpSpPr>
                <a:xfrm>
                  <a:off x="7350927" y="3134421"/>
                  <a:ext cx="253596" cy="215444"/>
                  <a:chOff x="7484873" y="1935855"/>
                  <a:chExt cx="172097" cy="146206"/>
                </a:xfrm>
              </p:grpSpPr>
              <p:sp>
                <p:nvSpPr>
                  <p:cNvPr id="58" name="Oval 57"/>
                  <p:cNvSpPr/>
                  <p:nvPr/>
                </p:nvSpPr>
                <p:spPr>
                  <a:xfrm>
                    <a:off x="7514515" y="1958113"/>
                    <a:ext cx="107407" cy="107407"/>
                  </a:xfrm>
                  <a:prstGeom prst="ellipse">
                    <a:avLst/>
                  </a:pr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" name="Rectangle 58"/>
                  <p:cNvSpPr/>
                  <p:nvPr/>
                </p:nvSpPr>
                <p:spPr>
                  <a:xfrm>
                    <a:off x="7484873" y="1935855"/>
                    <a:ext cx="172097" cy="14620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800" b="1" dirty="0">
                        <a:latin typeface="Helvetica"/>
                        <a:cs typeface="Helvetica"/>
                      </a:rPr>
                      <a:t>P</a:t>
                    </a:r>
                  </a:p>
                </p:txBody>
              </p:sp>
            </p:grpSp>
            <p:grpSp>
              <p:nvGrpSpPr>
                <p:cNvPr id="70" name="Group 69"/>
                <p:cNvGrpSpPr/>
                <p:nvPr/>
              </p:nvGrpSpPr>
              <p:grpSpPr>
                <a:xfrm rot="19322455">
                  <a:off x="7060070" y="2821623"/>
                  <a:ext cx="522720" cy="467843"/>
                  <a:chOff x="6444962" y="1698240"/>
                  <a:chExt cx="678131" cy="601826"/>
                </a:xfrm>
              </p:grpSpPr>
              <p:sp>
                <p:nvSpPr>
                  <p:cNvPr id="65" name="Arc 64"/>
                  <p:cNvSpPr/>
                  <p:nvPr/>
                </p:nvSpPr>
                <p:spPr>
                  <a:xfrm rot="12585018">
                    <a:off x="6444962" y="1698240"/>
                    <a:ext cx="678131" cy="601826"/>
                  </a:xfrm>
                  <a:prstGeom prst="arc">
                    <a:avLst/>
                  </a:prstGeom>
                  <a:noFill/>
                  <a:ln w="12700" cmpd="sng"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9" name="Right Triangle 68"/>
                  <p:cNvSpPr/>
                  <p:nvPr/>
                </p:nvSpPr>
                <p:spPr>
                  <a:xfrm rot="10800000" flipV="1">
                    <a:off x="6614211" y="2235670"/>
                    <a:ext cx="45719" cy="45719"/>
                  </a:xfrm>
                  <a:prstGeom prst="rtTriangle">
                    <a:avLst/>
                  </a:prstGeom>
                  <a:solidFill>
                    <a:schemeClr val="tx1"/>
                  </a:solidFill>
                  <a:ln>
                    <a:solidFill>
                      <a:srgbClr val="00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pic>
            <p:nvPicPr>
              <p:cNvPr id="71" name="Picture 70" descr="VASP_crop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31570" y="5881462"/>
                <a:ext cx="614924" cy="214232"/>
              </a:xfrm>
              <a:prstGeom prst="rect">
                <a:avLst/>
              </a:prstGeom>
            </p:spPr>
          </p:pic>
        </p:grpSp>
        <p:sp>
          <p:nvSpPr>
            <p:cNvPr id="73" name="TextBox 72"/>
            <p:cNvSpPr txBox="1"/>
            <p:nvPr/>
          </p:nvSpPr>
          <p:spPr>
            <a:xfrm>
              <a:off x="6116495" y="6152222"/>
              <a:ext cx="18343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i="1" dirty="0">
                  <a:latin typeface="Helvetica"/>
                  <a:cs typeface="Helvetica"/>
                </a:rPr>
                <a:t>in vivo</a:t>
              </a:r>
              <a:r>
                <a:rPr lang="en-US" sz="1400" b="1" dirty="0">
                  <a:latin typeface="Helvetica"/>
                  <a:cs typeface="Helvetica"/>
                </a:rPr>
                <a:t> PKA assays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6942537" y="5727327"/>
              <a:ext cx="16082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err="1">
                  <a:latin typeface="Helvetica"/>
                  <a:cs typeface="Helvetica"/>
                </a:rPr>
                <a:t>NanoBiT</a:t>
              </a:r>
              <a:r>
                <a:rPr lang="en-US" sz="1400" dirty="0">
                  <a:latin typeface="Helvetica"/>
                  <a:cs typeface="Helvetica"/>
                </a:rPr>
                <a:t> PKAR-C</a:t>
              </a:r>
            </a:p>
          </p:txBody>
        </p:sp>
        <p:pic>
          <p:nvPicPr>
            <p:cNvPr id="125" name="Picture 124" descr="RC_nanobit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3569" y="4654052"/>
              <a:ext cx="1863035" cy="872685"/>
            </a:xfrm>
            <a:prstGeom prst="rect">
              <a:avLst/>
            </a:prstGeom>
          </p:spPr>
        </p:pic>
        <p:sp>
          <p:nvSpPr>
            <p:cNvPr id="126" name="TextBox 125"/>
            <p:cNvSpPr txBox="1"/>
            <p:nvPr/>
          </p:nvSpPr>
          <p:spPr>
            <a:xfrm>
              <a:off x="6405450" y="4925750"/>
              <a:ext cx="4138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i="1" dirty="0">
                  <a:latin typeface="Helvetica"/>
                  <a:cs typeface="Helvetica"/>
                </a:rPr>
                <a:t>vs.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567037" y="1328866"/>
            <a:ext cx="2403222" cy="1949497"/>
            <a:chOff x="3094161" y="1669333"/>
            <a:chExt cx="2403222" cy="1949497"/>
          </a:xfrm>
        </p:grpSpPr>
        <p:pic>
          <p:nvPicPr>
            <p:cNvPr id="62" name="Picture 61" descr="trypanosome.tif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769701">
              <a:off x="3576021" y="1894355"/>
              <a:ext cx="1818449" cy="1485668"/>
            </a:xfrm>
            <a:prstGeom prst="rect">
              <a:avLst/>
            </a:prstGeom>
          </p:spPr>
        </p:pic>
        <p:sp>
          <p:nvSpPr>
            <p:cNvPr id="64" name="Rectangle 63"/>
            <p:cNvSpPr/>
            <p:nvPr/>
          </p:nvSpPr>
          <p:spPr>
            <a:xfrm>
              <a:off x="3094161" y="1669333"/>
              <a:ext cx="2403222" cy="4676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1">
                <a:lnSpc>
                  <a:spcPct val="150000"/>
                </a:lnSpc>
              </a:pPr>
              <a:r>
                <a:rPr lang="en-US" b="1" i="1" dirty="0">
                  <a:solidFill>
                    <a:srgbClr val="000090"/>
                  </a:solidFill>
                  <a:latin typeface="Helvetica"/>
                  <a:cs typeface="Helvetica"/>
                </a:rPr>
                <a:t>In vivo </a:t>
              </a:r>
              <a:r>
                <a:rPr lang="en-US" b="1" dirty="0">
                  <a:solidFill>
                    <a:srgbClr val="000090"/>
                  </a:solidFill>
                  <a:latin typeface="Helvetica"/>
                  <a:cs typeface="Helvetica"/>
                </a:rPr>
                <a:t>methods</a:t>
              </a:r>
              <a:endParaRPr lang="en-US" b="1" i="1" dirty="0">
                <a:solidFill>
                  <a:srgbClr val="000090"/>
                </a:solidFill>
                <a:latin typeface="Helvetica"/>
                <a:cs typeface="Helvetica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695248" y="3095610"/>
              <a:ext cx="134499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latin typeface="Helvetica"/>
                  <a:cs typeface="Helvetica"/>
                </a:rPr>
                <a:t>(WT, PKA KO,</a:t>
              </a:r>
            </a:p>
            <a:p>
              <a:pPr algn="ctr"/>
              <a:r>
                <a:rPr lang="en-US" sz="1400" b="1" dirty="0">
                  <a:latin typeface="Helvetica"/>
                  <a:cs typeface="Helvetica"/>
                </a:rPr>
                <a:t>AB, mutants)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6207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AE1D69F-F9AE-EF40-8842-63D8CE0179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448495"/>
              </p:ext>
            </p:extLst>
          </p:nvPr>
        </p:nvGraphicFramePr>
        <p:xfrm>
          <a:off x="3276600" y="1499931"/>
          <a:ext cx="5638800" cy="29889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80260">
                  <a:extLst>
                    <a:ext uri="{9D8B030D-6E8A-4147-A177-3AD203B41FA5}">
                      <a16:colId xmlns:a16="http://schemas.microsoft.com/office/drawing/2014/main" val="1925528416"/>
                    </a:ext>
                  </a:extLst>
                </a:gridCol>
                <a:gridCol w="1386840">
                  <a:extLst>
                    <a:ext uri="{9D8B030D-6E8A-4147-A177-3AD203B41FA5}">
                      <a16:colId xmlns:a16="http://schemas.microsoft.com/office/drawing/2014/main" val="4159021531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388308563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824090267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1837359435"/>
                    </a:ext>
                  </a:extLst>
                </a:gridCol>
              </a:tblGrid>
              <a:tr h="27940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cell line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DE" sz="12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632375"/>
                  </a:ext>
                </a:extLst>
              </a:tr>
              <a:tr h="27940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replicate #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59949714"/>
                  </a:ext>
                </a:extLst>
              </a:tr>
              <a:tr h="244475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PDT logarithmic growth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5040843"/>
                  </a:ext>
                </a:extLst>
              </a:tr>
              <a:tr h="27749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growth to stationary phase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time point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73583625"/>
                  </a:ext>
                </a:extLst>
              </a:tr>
              <a:tr h="353060">
                <a:tc v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max. density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53238977"/>
                  </a:ext>
                </a:extLst>
              </a:tr>
              <a:tr h="29210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protein expression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(intensity counts normalized to PFR &amp; WT set to 100%)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PKAR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59970103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PKAC1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0523255"/>
                  </a:ext>
                </a:extLst>
              </a:tr>
              <a:tr h="37401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VASP assay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% basal VASP phosphorylation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34539058"/>
                  </a:ext>
                </a:extLst>
              </a:tr>
              <a:tr h="343535">
                <a:tc v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fold induction</a:t>
                      </a:r>
                      <a:endParaRPr lang="en-DE" sz="12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upon Toyo treatment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8854914"/>
                  </a:ext>
                </a:extLst>
              </a:tr>
              <a:tr h="240665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Alamar blue assay Toyo EC</a:t>
                      </a:r>
                      <a:r>
                        <a:rPr lang="en-US" sz="1000" baseline="-25000">
                          <a:effectLst/>
                        </a:rPr>
                        <a:t>50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4777944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E1BFD2E-208B-E444-9414-D019316B9E2C}"/>
              </a:ext>
            </a:extLst>
          </p:cNvPr>
          <p:cNvSpPr txBox="1"/>
          <p:nvPr/>
        </p:nvSpPr>
        <p:spPr>
          <a:xfrm>
            <a:off x="3568383" y="289279"/>
            <a:ext cx="5157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90"/>
                </a:solidFill>
                <a:latin typeface="Helvetica"/>
                <a:cs typeface="Helvetica"/>
              </a:rPr>
              <a:t>Fill out Table 1 for each of the 5 cell lines</a:t>
            </a:r>
          </a:p>
        </p:txBody>
      </p:sp>
    </p:spTree>
    <p:extLst>
      <p:ext uri="{BB962C8B-B14F-4D97-AF65-F5344CB8AC3E}">
        <p14:creationId xmlns:p14="http://schemas.microsoft.com/office/powerpoint/2010/main" val="747709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41914" y="289279"/>
            <a:ext cx="88104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90"/>
                </a:solidFill>
                <a:latin typeface="Helvetica"/>
                <a:cs typeface="Helvetica"/>
              </a:rPr>
              <a:t>Drug target identification and validation in tropical pathogens – week 2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5B674E9-387E-2645-A269-AAEAB1A6D2BE}"/>
              </a:ext>
            </a:extLst>
          </p:cNvPr>
          <p:cNvGrpSpPr/>
          <p:nvPr/>
        </p:nvGrpSpPr>
        <p:grpSpPr>
          <a:xfrm>
            <a:off x="238734" y="1654606"/>
            <a:ext cx="5155856" cy="3737665"/>
            <a:chOff x="854765" y="1869758"/>
            <a:chExt cx="5155856" cy="3737665"/>
          </a:xfrm>
        </p:grpSpPr>
        <p:pic>
          <p:nvPicPr>
            <p:cNvPr id="9220" name="Picture 4" descr="Bild">
              <a:extLst>
                <a:ext uri="{FF2B5EF4-FFF2-40B4-BE49-F238E27FC236}">
                  <a16:creationId xmlns:a16="http://schemas.microsoft.com/office/drawing/2014/main" id="{EDA88442-85F8-DB49-834A-2BE2F3C7C0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2342" y="2629218"/>
              <a:ext cx="4916106" cy="29782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7B9BEEB-12CD-8945-9798-794E80428D28}"/>
                </a:ext>
              </a:extLst>
            </p:cNvPr>
            <p:cNvSpPr/>
            <p:nvPr/>
          </p:nvSpPr>
          <p:spPr>
            <a:xfrm>
              <a:off x="854765" y="1869758"/>
              <a:ext cx="5155856" cy="6320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400" b="1" dirty="0">
                  <a:latin typeface="Helvetica"/>
                  <a:cs typeface="Helvetica"/>
                </a:rPr>
                <a:t>investigate PKAR – ligand interaction at the structural level using </a:t>
              </a:r>
              <a:r>
                <a:rPr lang="en-US" sz="1400" b="1" dirty="0" err="1">
                  <a:latin typeface="Helvetica"/>
                  <a:cs typeface="Helvetica"/>
                </a:rPr>
                <a:t>PyMOL</a:t>
              </a:r>
              <a:endParaRPr lang="en-US" sz="1400" b="1" dirty="0">
                <a:latin typeface="Helvetica"/>
                <a:cs typeface="Helvetica"/>
              </a:endParaRPr>
            </a:p>
          </p:txBody>
        </p:sp>
      </p:grpSp>
      <p:pic>
        <p:nvPicPr>
          <p:cNvPr id="2050" name="Picture 2" descr="Isothermal Titration Calorimetry | Biomolecular Interactions Analysis |  Malvern Panalytical">
            <a:extLst>
              <a:ext uri="{FF2B5EF4-FFF2-40B4-BE49-F238E27FC236}">
                <a16:creationId xmlns:a16="http://schemas.microsoft.com/office/drawing/2014/main" id="{604DD299-8F31-7E48-916B-DABCCDEE8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801355"/>
            <a:ext cx="5306617" cy="249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FCDC631-D354-9D4F-B108-B76F3CFC113F}"/>
              </a:ext>
            </a:extLst>
          </p:cNvPr>
          <p:cNvSpPr/>
          <p:nvPr/>
        </p:nvSpPr>
        <p:spPr>
          <a:xfrm>
            <a:off x="6246761" y="1654606"/>
            <a:ext cx="5155856" cy="632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400" b="1" dirty="0">
                <a:latin typeface="Helvetica"/>
                <a:cs typeface="Helvetica"/>
              </a:rPr>
              <a:t>quantitatively analyze PKAR – ligand interaction </a:t>
            </a:r>
            <a:r>
              <a:rPr lang="en-US" sz="1400" b="1" i="1" dirty="0">
                <a:latin typeface="Helvetica"/>
                <a:cs typeface="Helvetica"/>
              </a:rPr>
              <a:t>in vitro </a:t>
            </a:r>
            <a:r>
              <a:rPr lang="en-US" sz="1400" b="1" dirty="0">
                <a:latin typeface="Helvetica"/>
                <a:cs typeface="Helvetica"/>
              </a:rPr>
              <a:t>by isothermal titration calorimetry (ITC)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938222-5F6B-564C-824F-2BD5B070D341}"/>
              </a:ext>
            </a:extLst>
          </p:cNvPr>
          <p:cNvSpPr/>
          <p:nvPr/>
        </p:nvSpPr>
        <p:spPr>
          <a:xfrm>
            <a:off x="5997388" y="2414066"/>
            <a:ext cx="5634318" cy="297820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005985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41914" y="289279"/>
            <a:ext cx="88104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90"/>
                </a:solidFill>
                <a:latin typeface="Helvetica"/>
                <a:cs typeface="Helvetica"/>
              </a:rPr>
              <a:t>Drug target identification and validation in tropical pathogens – week 2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76A4283-0D3F-E74C-850F-D3E8E5150277}"/>
              </a:ext>
            </a:extLst>
          </p:cNvPr>
          <p:cNvGrpSpPr/>
          <p:nvPr/>
        </p:nvGrpSpPr>
        <p:grpSpPr>
          <a:xfrm>
            <a:off x="596618" y="1104655"/>
            <a:ext cx="10048151" cy="4309199"/>
            <a:chOff x="6579369" y="887747"/>
            <a:chExt cx="10048151" cy="4309199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0CBE842-CE5B-3547-8837-8BE9E2925CFB}"/>
                </a:ext>
              </a:extLst>
            </p:cNvPr>
            <p:cNvSpPr/>
            <p:nvPr/>
          </p:nvSpPr>
          <p:spPr>
            <a:xfrm>
              <a:off x="6579369" y="887747"/>
              <a:ext cx="10048151" cy="3519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400" b="1" dirty="0">
                  <a:latin typeface="Helvetica"/>
                  <a:cs typeface="Helvetica"/>
                </a:rPr>
                <a:t>identify PKA interaction partners by analysis of interaction proteome data</a:t>
              </a:r>
            </a:p>
          </p:txBody>
        </p:sp>
        <p:pic>
          <p:nvPicPr>
            <p:cNvPr id="9224" name="Picture 8">
              <a:extLst>
                <a:ext uri="{FF2B5EF4-FFF2-40B4-BE49-F238E27FC236}">
                  <a16:creationId xmlns:a16="http://schemas.microsoft.com/office/drawing/2014/main" id="{574168F1-F29D-9243-A781-897EC0CC38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9449" y="1622331"/>
              <a:ext cx="4586596" cy="35746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6" name="Picture 2" descr="PLOS ONE: REVIGO Summarizes and Visualizes Long Lists of Gene Ontology Terms">
            <a:extLst>
              <a:ext uri="{FF2B5EF4-FFF2-40B4-BE49-F238E27FC236}">
                <a16:creationId xmlns:a16="http://schemas.microsoft.com/office/drawing/2014/main" id="{A51151A3-3CD3-9247-BFC1-CDDFCFD24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371" y="1798898"/>
            <a:ext cx="4331653" cy="360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7343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53371" y="135517"/>
            <a:ext cx="49875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90"/>
                </a:solidFill>
                <a:latin typeface="Helvetica"/>
                <a:cs typeface="Helvetica"/>
              </a:rPr>
              <a:t>Day 1: Growth analysis of PKA mutants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DDED956-A30E-BE4D-A546-D0F485512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4656" y="1234769"/>
            <a:ext cx="8124952" cy="54362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DD4B6C1-98AA-684D-9028-C670BC35688A}"/>
              </a:ext>
            </a:extLst>
          </p:cNvPr>
          <p:cNvSpPr txBox="1"/>
          <p:nvPr/>
        </p:nvSpPr>
        <p:spPr>
          <a:xfrm>
            <a:off x="1997765" y="700532"/>
            <a:ext cx="7834196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DE" dirty="0">
                <a:solidFill>
                  <a:srgbClr val="002060"/>
                </a:solidFill>
                <a:latin typeface="Helvetica" pitchFamily="2" charset="0"/>
              </a:rPr>
              <a:t>Is PKAR required for proper growth of bloodstream form trypanosomes?</a:t>
            </a:r>
          </a:p>
        </p:txBody>
      </p:sp>
    </p:spTree>
    <p:extLst>
      <p:ext uri="{BB962C8B-B14F-4D97-AF65-F5344CB8AC3E}">
        <p14:creationId xmlns:p14="http://schemas.microsoft.com/office/powerpoint/2010/main" val="903690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53374" y="289279"/>
            <a:ext cx="49875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90"/>
                </a:solidFill>
                <a:latin typeface="Helvetica"/>
                <a:cs typeface="Helvetica"/>
              </a:rPr>
              <a:t>Day 1: Growth analysis of PKA mutants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1A27327-9480-E14C-A733-31C03D427549}"/>
              </a:ext>
            </a:extLst>
          </p:cNvPr>
          <p:cNvSpPr txBox="1"/>
          <p:nvPr/>
        </p:nvSpPr>
        <p:spPr>
          <a:xfrm>
            <a:off x="1779105" y="981627"/>
            <a:ext cx="8295861" cy="88312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DE" dirty="0">
                <a:solidFill>
                  <a:srgbClr val="002060"/>
                </a:solidFill>
                <a:latin typeface="Helvetica" pitchFamily="2" charset="0"/>
              </a:rPr>
              <a:t>Is PKAR required for proper growth of bloodstream form trypanosomes?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DE" dirty="0">
                <a:solidFill>
                  <a:srgbClr val="002060"/>
                </a:solidFill>
                <a:latin typeface="Helvetica" pitchFamily="2" charset="0"/>
              </a:rPr>
              <a:t>Investigation of logarithmic growth at time points 0 h, 23.5 h, 47.5 h, 70 h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01877C8-F6F1-EF46-81FD-F95B90AEDC96}"/>
              </a:ext>
            </a:extLst>
          </p:cNvPr>
          <p:cNvSpPr txBox="1"/>
          <p:nvPr/>
        </p:nvSpPr>
        <p:spPr>
          <a:xfrm>
            <a:off x="2886753" y="2376942"/>
            <a:ext cx="64427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600" dirty="0">
                <a:latin typeface="Helvetica" pitchFamily="2" charset="0"/>
              </a:rPr>
              <a:t>All 5 trypanosome cell lines were cultivated in three replicate cultures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2AB7AC4-E1E1-6B46-88C3-78F3F53DF202}"/>
              </a:ext>
            </a:extLst>
          </p:cNvPr>
          <p:cNvGrpSpPr/>
          <p:nvPr/>
        </p:nvGrpSpPr>
        <p:grpSpPr>
          <a:xfrm>
            <a:off x="922102" y="2715496"/>
            <a:ext cx="10681005" cy="2260316"/>
            <a:chOff x="922102" y="3023608"/>
            <a:chExt cx="10681005" cy="2260316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918CCF6-EDEF-4549-8626-40CDCB8C2725}"/>
                </a:ext>
              </a:extLst>
            </p:cNvPr>
            <p:cNvGrpSpPr/>
            <p:nvPr/>
          </p:nvGrpSpPr>
          <p:grpSpPr>
            <a:xfrm>
              <a:off x="922102" y="3023608"/>
              <a:ext cx="1528141" cy="2119582"/>
              <a:chOff x="922102" y="3007798"/>
              <a:chExt cx="1528141" cy="2119582"/>
            </a:xfrm>
          </p:grpSpPr>
          <p:pic>
            <p:nvPicPr>
              <p:cNvPr id="78" name="Picture 2" descr="cell culture flask - slubne-suknie.info">
                <a:extLst>
                  <a:ext uri="{FF2B5EF4-FFF2-40B4-BE49-F238E27FC236}">
                    <a16:creationId xmlns:a16="http://schemas.microsoft.com/office/drawing/2014/main" id="{9399DE3B-2DF3-AA43-8F34-EA8BCB10F1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007798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9" name="Picture 2" descr="cell culture flask - slubne-suknie.info">
                <a:extLst>
                  <a:ext uri="{FF2B5EF4-FFF2-40B4-BE49-F238E27FC236}">
                    <a16:creationId xmlns:a16="http://schemas.microsoft.com/office/drawing/2014/main" id="{9F1CCAFF-AEAB-F549-A44B-29D2E09534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429000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0" name="Picture 2" descr="cell culture flask - slubne-suknie.info">
                <a:extLst>
                  <a:ext uri="{FF2B5EF4-FFF2-40B4-BE49-F238E27FC236}">
                    <a16:creationId xmlns:a16="http://schemas.microsoft.com/office/drawing/2014/main" id="{31188950-D10E-574E-BCA0-07DADE75A7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904867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D2D3255B-C2F4-5A4A-BA28-D43F04EECDC7}"/>
                </a:ext>
              </a:extLst>
            </p:cNvPr>
            <p:cNvGrpSpPr/>
            <p:nvPr/>
          </p:nvGrpSpPr>
          <p:grpSpPr>
            <a:xfrm>
              <a:off x="3210318" y="3023608"/>
              <a:ext cx="1528141" cy="2119582"/>
              <a:chOff x="922102" y="3007798"/>
              <a:chExt cx="1528141" cy="2119582"/>
            </a:xfrm>
          </p:grpSpPr>
          <p:pic>
            <p:nvPicPr>
              <p:cNvPr id="84" name="Picture 2" descr="cell culture flask - slubne-suknie.info">
                <a:extLst>
                  <a:ext uri="{FF2B5EF4-FFF2-40B4-BE49-F238E27FC236}">
                    <a16:creationId xmlns:a16="http://schemas.microsoft.com/office/drawing/2014/main" id="{BA8E329F-2A49-4042-AFC3-F6D2D636AB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007798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5" name="Picture 2" descr="cell culture flask - slubne-suknie.info">
                <a:extLst>
                  <a:ext uri="{FF2B5EF4-FFF2-40B4-BE49-F238E27FC236}">
                    <a16:creationId xmlns:a16="http://schemas.microsoft.com/office/drawing/2014/main" id="{C6B35DC7-6258-5B45-9CA4-060FCE60CC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429000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6" name="Picture 2" descr="cell culture flask - slubne-suknie.info">
                <a:extLst>
                  <a:ext uri="{FF2B5EF4-FFF2-40B4-BE49-F238E27FC236}">
                    <a16:creationId xmlns:a16="http://schemas.microsoft.com/office/drawing/2014/main" id="{78757F3F-8026-464C-92D3-C5D390D838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904867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122F1F21-3DFB-BE45-8227-296DDC9BB7AB}"/>
                </a:ext>
              </a:extLst>
            </p:cNvPr>
            <p:cNvGrpSpPr/>
            <p:nvPr/>
          </p:nvGrpSpPr>
          <p:grpSpPr>
            <a:xfrm>
              <a:off x="5498534" y="3023608"/>
              <a:ext cx="1528141" cy="2119582"/>
              <a:chOff x="922102" y="3007798"/>
              <a:chExt cx="1528141" cy="2119582"/>
            </a:xfrm>
          </p:grpSpPr>
          <p:pic>
            <p:nvPicPr>
              <p:cNvPr id="88" name="Picture 2" descr="cell culture flask - slubne-suknie.info">
                <a:extLst>
                  <a:ext uri="{FF2B5EF4-FFF2-40B4-BE49-F238E27FC236}">
                    <a16:creationId xmlns:a16="http://schemas.microsoft.com/office/drawing/2014/main" id="{359A0D49-463C-D84F-BAE6-2590D97BEC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007798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9" name="Picture 2" descr="cell culture flask - slubne-suknie.info">
                <a:extLst>
                  <a:ext uri="{FF2B5EF4-FFF2-40B4-BE49-F238E27FC236}">
                    <a16:creationId xmlns:a16="http://schemas.microsoft.com/office/drawing/2014/main" id="{D0D75C83-A9E4-E442-B81C-B44F9A8961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429000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0" name="Picture 2" descr="cell culture flask - slubne-suknie.info">
                <a:extLst>
                  <a:ext uri="{FF2B5EF4-FFF2-40B4-BE49-F238E27FC236}">
                    <a16:creationId xmlns:a16="http://schemas.microsoft.com/office/drawing/2014/main" id="{4DA4A4CB-5F05-FC41-8668-DB19AD6033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904867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662DCE7C-7097-154B-BC81-42F8005B9024}"/>
                </a:ext>
              </a:extLst>
            </p:cNvPr>
            <p:cNvGrpSpPr/>
            <p:nvPr/>
          </p:nvGrpSpPr>
          <p:grpSpPr>
            <a:xfrm>
              <a:off x="7786750" y="3023608"/>
              <a:ext cx="1528141" cy="2119582"/>
              <a:chOff x="922102" y="3007798"/>
              <a:chExt cx="1528141" cy="2119582"/>
            </a:xfrm>
          </p:grpSpPr>
          <p:pic>
            <p:nvPicPr>
              <p:cNvPr id="92" name="Picture 2" descr="cell culture flask - slubne-suknie.info">
                <a:extLst>
                  <a:ext uri="{FF2B5EF4-FFF2-40B4-BE49-F238E27FC236}">
                    <a16:creationId xmlns:a16="http://schemas.microsoft.com/office/drawing/2014/main" id="{41B0A562-4FA1-D444-B93F-956C34D3FA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007798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3" name="Picture 2" descr="cell culture flask - slubne-suknie.info">
                <a:extLst>
                  <a:ext uri="{FF2B5EF4-FFF2-40B4-BE49-F238E27FC236}">
                    <a16:creationId xmlns:a16="http://schemas.microsoft.com/office/drawing/2014/main" id="{49221819-8054-0D44-87D9-8B20656F23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429000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4" name="Picture 2" descr="cell culture flask - slubne-suknie.info">
                <a:extLst>
                  <a:ext uri="{FF2B5EF4-FFF2-40B4-BE49-F238E27FC236}">
                    <a16:creationId xmlns:a16="http://schemas.microsoft.com/office/drawing/2014/main" id="{0C4AD765-1C82-7F4C-8A1C-9ED180D5A1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904867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D0C3AD56-BCC6-1B4A-8663-60F60EC9A77C}"/>
                </a:ext>
              </a:extLst>
            </p:cNvPr>
            <p:cNvGrpSpPr/>
            <p:nvPr/>
          </p:nvGrpSpPr>
          <p:grpSpPr>
            <a:xfrm>
              <a:off x="10074966" y="3023608"/>
              <a:ext cx="1528141" cy="2119582"/>
              <a:chOff x="922102" y="3007798"/>
              <a:chExt cx="1528141" cy="2119582"/>
            </a:xfrm>
          </p:grpSpPr>
          <p:pic>
            <p:nvPicPr>
              <p:cNvPr id="96" name="Picture 2" descr="cell culture flask - slubne-suknie.info">
                <a:extLst>
                  <a:ext uri="{FF2B5EF4-FFF2-40B4-BE49-F238E27FC236}">
                    <a16:creationId xmlns:a16="http://schemas.microsoft.com/office/drawing/2014/main" id="{37AF1C6A-86F0-B441-9C7B-557F55E918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007798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7" name="Picture 2" descr="cell culture flask - slubne-suknie.info">
                <a:extLst>
                  <a:ext uri="{FF2B5EF4-FFF2-40B4-BE49-F238E27FC236}">
                    <a16:creationId xmlns:a16="http://schemas.microsoft.com/office/drawing/2014/main" id="{D1774D2E-065D-084B-8D1D-B2DC1BEF31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429000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8" name="Picture 2" descr="cell culture flask - slubne-suknie.info">
                <a:extLst>
                  <a:ext uri="{FF2B5EF4-FFF2-40B4-BE49-F238E27FC236}">
                    <a16:creationId xmlns:a16="http://schemas.microsoft.com/office/drawing/2014/main" id="{9EB5CA98-B3E3-F24F-911F-3CAEDD4EDA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904867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B61ACFB-A50C-324A-AAAE-2A5AA14161BE}"/>
                </a:ext>
              </a:extLst>
            </p:cNvPr>
            <p:cNvSpPr txBox="1"/>
            <p:nvPr/>
          </p:nvSpPr>
          <p:spPr>
            <a:xfrm>
              <a:off x="1414302" y="4914592"/>
              <a:ext cx="54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dirty="0">
                  <a:latin typeface="Helvetica" pitchFamily="2" charset="0"/>
                </a:rPr>
                <a:t>WT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A38F00B2-9802-834E-AE05-E1E7BA7A6573}"/>
                </a:ext>
              </a:extLst>
            </p:cNvPr>
            <p:cNvSpPr txBox="1"/>
            <p:nvPr/>
          </p:nvSpPr>
          <p:spPr>
            <a:xfrm>
              <a:off x="3702518" y="4914592"/>
              <a:ext cx="5180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dirty="0">
                  <a:latin typeface="Helvetica" pitchFamily="2" charset="0"/>
                </a:rPr>
                <a:t>KO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2C79545-613E-0549-B099-2DA9AEBA5853}"/>
                </a:ext>
              </a:extLst>
            </p:cNvPr>
            <p:cNvSpPr txBox="1"/>
            <p:nvPr/>
          </p:nvSpPr>
          <p:spPr>
            <a:xfrm>
              <a:off x="6090143" y="4914592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dirty="0">
                  <a:latin typeface="Helvetica" pitchFamily="2" charset="0"/>
                </a:rPr>
                <a:t>AB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D34F089-89A4-BA4E-8E6D-D31E4B683AE7}"/>
                </a:ext>
              </a:extLst>
            </p:cNvPr>
            <p:cNvSpPr txBox="1"/>
            <p:nvPr/>
          </p:nvSpPr>
          <p:spPr>
            <a:xfrm>
              <a:off x="8338635" y="4914592"/>
              <a:ext cx="659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dirty="0">
                  <a:latin typeface="Helvetica" pitchFamily="2" charset="0"/>
                </a:rPr>
                <a:t>PBC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24E0AEF-A9BD-AD46-A70A-4542A2223C9B}"/>
                </a:ext>
              </a:extLst>
            </p:cNvPr>
            <p:cNvSpPr txBox="1"/>
            <p:nvPr/>
          </p:nvSpPr>
          <p:spPr>
            <a:xfrm>
              <a:off x="10524228" y="4914592"/>
              <a:ext cx="8643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dirty="0">
                  <a:latin typeface="Helvetica" pitchFamily="2" charset="0"/>
                </a:rPr>
                <a:t>T205A</a:t>
              </a:r>
            </a:p>
          </p:txBody>
        </p: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4E1DC4C9-D7ED-9E49-8411-6734F2E41C61}"/>
              </a:ext>
            </a:extLst>
          </p:cNvPr>
          <p:cNvSpPr txBox="1"/>
          <p:nvPr/>
        </p:nvSpPr>
        <p:spPr>
          <a:xfrm>
            <a:off x="2925738" y="5310945"/>
            <a:ext cx="60228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600" dirty="0">
                <a:latin typeface="Helvetica" pitchFamily="2" charset="0"/>
              </a:rPr>
              <a:t>Cells were counted and diluted at t = 0 h, 23.5 h, 47,5 h and 70 h</a:t>
            </a:r>
          </a:p>
        </p:txBody>
      </p:sp>
    </p:spTree>
    <p:extLst>
      <p:ext uri="{BB962C8B-B14F-4D97-AF65-F5344CB8AC3E}">
        <p14:creationId xmlns:p14="http://schemas.microsoft.com/office/powerpoint/2010/main" val="3259483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53374" y="289279"/>
            <a:ext cx="49875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90"/>
                </a:solidFill>
                <a:latin typeface="Helvetica"/>
                <a:cs typeface="Helvetica"/>
              </a:rPr>
              <a:t>Day 1: Growth analysis of PKA mutants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603B319-F2C2-A04B-80BD-6864301ABC9E}"/>
              </a:ext>
            </a:extLst>
          </p:cNvPr>
          <p:cNvGrpSpPr/>
          <p:nvPr/>
        </p:nvGrpSpPr>
        <p:grpSpPr>
          <a:xfrm>
            <a:off x="1928191" y="2392993"/>
            <a:ext cx="6997148" cy="3354366"/>
            <a:chOff x="1928191" y="1299688"/>
            <a:chExt cx="6997148" cy="3354366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CE38FD5-1C90-D74E-9373-A6E3D21580BA}"/>
                </a:ext>
              </a:extLst>
            </p:cNvPr>
            <p:cNvGrpSpPr/>
            <p:nvPr/>
          </p:nvGrpSpPr>
          <p:grpSpPr>
            <a:xfrm>
              <a:off x="1928191" y="1539241"/>
              <a:ext cx="6997148" cy="3114813"/>
              <a:chOff x="327991" y="1516821"/>
              <a:chExt cx="6997148" cy="3114813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ACEC2638-3E7C-DA43-A3A7-ED4F607099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7996" y="1516821"/>
                <a:ext cx="6330756" cy="3114813"/>
              </a:xfrm>
              <a:prstGeom prst="rect">
                <a:avLst/>
              </a:prstGeom>
            </p:spPr>
          </p:pic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10CB79E-CD9A-DA49-8C46-CD19E5A1D1C2}"/>
                  </a:ext>
                </a:extLst>
              </p:cNvPr>
              <p:cNvSpPr/>
              <p:nvPr/>
            </p:nvSpPr>
            <p:spPr>
              <a:xfrm>
                <a:off x="327991" y="1540565"/>
                <a:ext cx="4452731" cy="3776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024B8F10-C081-2042-8A6E-9A4D791145F1}"/>
                  </a:ext>
                </a:extLst>
              </p:cNvPr>
              <p:cNvSpPr/>
              <p:nvPr/>
            </p:nvSpPr>
            <p:spPr>
              <a:xfrm>
                <a:off x="3653374" y="1941996"/>
                <a:ext cx="3671765" cy="26001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200E49BE-47E5-514D-8F20-FDDB4D16ED12}"/>
                  </a:ext>
                </a:extLst>
              </p:cNvPr>
              <p:cNvSpPr/>
              <p:nvPr/>
            </p:nvSpPr>
            <p:spPr>
              <a:xfrm>
                <a:off x="2199861" y="1965740"/>
                <a:ext cx="4452731" cy="3776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/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C4BF923-9775-2F4F-B833-7A35F9FB475F}"/>
                </a:ext>
              </a:extLst>
            </p:cNvPr>
            <p:cNvSpPr txBox="1"/>
            <p:nvPr/>
          </p:nvSpPr>
          <p:spPr>
            <a:xfrm>
              <a:off x="2849307" y="1299688"/>
              <a:ext cx="16081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>
                  <a:latin typeface="Helvetica" pitchFamily="2" charset="0"/>
                </a:rPr>
                <a:t>N</a:t>
              </a:r>
              <a:r>
                <a:rPr lang="en-DE" sz="1600" dirty="0">
                  <a:latin typeface="Helvetica" pitchFamily="2" charset="0"/>
                </a:rPr>
                <a:t>on-cumulative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17B425D-A3B5-5840-9BF4-C436426B5355}"/>
              </a:ext>
            </a:extLst>
          </p:cNvPr>
          <p:cNvGrpSpPr/>
          <p:nvPr/>
        </p:nvGrpSpPr>
        <p:grpSpPr>
          <a:xfrm>
            <a:off x="6589643" y="2391238"/>
            <a:ext cx="3692504" cy="3244638"/>
            <a:chOff x="6589643" y="1297933"/>
            <a:chExt cx="3692504" cy="324463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CC44EAFD-307E-8D47-BF89-2B688E33317A}"/>
                </a:ext>
              </a:extLst>
            </p:cNvPr>
            <p:cNvGrpSpPr/>
            <p:nvPr/>
          </p:nvGrpSpPr>
          <p:grpSpPr>
            <a:xfrm>
              <a:off x="6589643" y="1650722"/>
              <a:ext cx="3692504" cy="2891849"/>
              <a:chOff x="6589643" y="1650722"/>
              <a:chExt cx="3692504" cy="2891849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5881C75C-9FFA-7541-8358-4B62E40909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62145" y="1650722"/>
                <a:ext cx="3220002" cy="2891849"/>
              </a:xfrm>
              <a:prstGeom prst="rect">
                <a:avLst/>
              </a:prstGeom>
            </p:spPr>
          </p:pic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E3DF927F-7454-2142-A51B-5AED16AFE580}"/>
                  </a:ext>
                </a:extLst>
              </p:cNvPr>
              <p:cNvSpPr/>
              <p:nvPr/>
            </p:nvSpPr>
            <p:spPr>
              <a:xfrm>
                <a:off x="6589643" y="4111268"/>
                <a:ext cx="787735" cy="3776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/>
              </a:p>
            </p:txBody>
          </p:sp>
        </p:grp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D144061-C215-0E4E-AD89-D0C6E297A1BF}"/>
                </a:ext>
              </a:extLst>
            </p:cNvPr>
            <p:cNvSpPr txBox="1"/>
            <p:nvPr/>
          </p:nvSpPr>
          <p:spPr>
            <a:xfrm>
              <a:off x="8171707" y="1297933"/>
              <a:ext cx="120898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>
                  <a:latin typeface="Helvetica" pitchFamily="2" charset="0"/>
                </a:rPr>
                <a:t>C</a:t>
              </a:r>
              <a:r>
                <a:rPr lang="en-DE" sz="1600" dirty="0">
                  <a:latin typeface="Helvetica" pitchFamily="2" charset="0"/>
                </a:rPr>
                <a:t>umulative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91A27327-9480-E14C-A733-31C03D427549}"/>
              </a:ext>
            </a:extLst>
          </p:cNvPr>
          <p:cNvSpPr txBox="1"/>
          <p:nvPr/>
        </p:nvSpPr>
        <p:spPr>
          <a:xfrm>
            <a:off x="1779105" y="981627"/>
            <a:ext cx="8295861" cy="88312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DE" dirty="0">
                <a:solidFill>
                  <a:srgbClr val="002060"/>
                </a:solidFill>
                <a:latin typeface="Helvetica" pitchFamily="2" charset="0"/>
              </a:rPr>
              <a:t>Is PKAR required for proper growth of bloodstream form trypanosomes?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DE" dirty="0">
                <a:solidFill>
                  <a:srgbClr val="002060"/>
                </a:solidFill>
                <a:latin typeface="Helvetica" pitchFamily="2" charset="0"/>
              </a:rPr>
              <a:t>Investigation of logarithmic growth at time points 0 h, 23.5 h, 47.5 h, 70 h</a:t>
            </a:r>
          </a:p>
        </p:txBody>
      </p:sp>
    </p:spTree>
    <p:extLst>
      <p:ext uri="{BB962C8B-B14F-4D97-AF65-F5344CB8AC3E}">
        <p14:creationId xmlns:p14="http://schemas.microsoft.com/office/powerpoint/2010/main" val="2735421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53371" y="135517"/>
            <a:ext cx="49875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90"/>
                </a:solidFill>
                <a:latin typeface="Helvetica"/>
                <a:cs typeface="Helvetica"/>
              </a:rPr>
              <a:t>Day 1: Growth analysis of PKA mutants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1A27327-9480-E14C-A733-31C03D427549}"/>
              </a:ext>
            </a:extLst>
          </p:cNvPr>
          <p:cNvSpPr txBox="1"/>
          <p:nvPr/>
        </p:nvSpPr>
        <p:spPr>
          <a:xfrm>
            <a:off x="1383646" y="666681"/>
            <a:ext cx="9526967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DE" dirty="0">
                <a:solidFill>
                  <a:srgbClr val="002060"/>
                </a:solidFill>
                <a:latin typeface="Helvetica" pitchFamily="2" charset="0"/>
              </a:rPr>
              <a:t>Is PKAR required for proper stationary development of bloodstream form trypanosomes?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DE" dirty="0">
                <a:solidFill>
                  <a:srgbClr val="002060"/>
                </a:solidFill>
                <a:latin typeface="Helvetica" pitchFamily="2" charset="0"/>
              </a:rPr>
              <a:t>Investigation of stationary growth (no dilution) at time points 0 h, 23.5 h, 47.5 h, 70 h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DDED956-A30E-BE4D-A546-D0F485512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4235" y="1484999"/>
            <a:ext cx="7486286" cy="500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156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53371" y="135517"/>
            <a:ext cx="49875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90"/>
                </a:solidFill>
                <a:latin typeface="Helvetica"/>
                <a:cs typeface="Helvetica"/>
              </a:rPr>
              <a:t>Day 1: Growth analysis of PKA mutants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1A27327-9480-E14C-A733-31C03D427549}"/>
              </a:ext>
            </a:extLst>
          </p:cNvPr>
          <p:cNvSpPr txBox="1"/>
          <p:nvPr/>
        </p:nvSpPr>
        <p:spPr>
          <a:xfrm>
            <a:off x="1383646" y="666681"/>
            <a:ext cx="9526967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DE" dirty="0">
                <a:solidFill>
                  <a:srgbClr val="002060"/>
                </a:solidFill>
                <a:latin typeface="Helvetica" pitchFamily="2" charset="0"/>
              </a:rPr>
              <a:t>Is PKAR required for proper stationary development of bloodstream form trypanosomes?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865EB9F-2D97-0D4F-AE51-0F4FA57B0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470" y="1205157"/>
            <a:ext cx="7195930" cy="53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2001FC-336E-7D4C-8029-821621974704}"/>
              </a:ext>
            </a:extLst>
          </p:cNvPr>
          <p:cNvSpPr txBox="1"/>
          <p:nvPr/>
        </p:nvSpPr>
        <p:spPr>
          <a:xfrm>
            <a:off x="10386391" y="6382881"/>
            <a:ext cx="12939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200" dirty="0">
                <a:latin typeface="Helvetica" pitchFamily="2" charset="0"/>
              </a:rPr>
              <a:t>Rico et al., 2013</a:t>
            </a:r>
          </a:p>
        </p:txBody>
      </p:sp>
    </p:spTree>
    <p:extLst>
      <p:ext uri="{BB962C8B-B14F-4D97-AF65-F5344CB8AC3E}">
        <p14:creationId xmlns:p14="http://schemas.microsoft.com/office/powerpoint/2010/main" val="590282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53374" y="289279"/>
            <a:ext cx="49875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90"/>
                </a:solidFill>
                <a:latin typeface="Helvetica"/>
                <a:cs typeface="Helvetica"/>
              </a:rPr>
              <a:t>Day 1: Growth analysis of PKA mutants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01877C8-F6F1-EF46-81FD-F95B90AEDC96}"/>
              </a:ext>
            </a:extLst>
          </p:cNvPr>
          <p:cNvSpPr txBox="1"/>
          <p:nvPr/>
        </p:nvSpPr>
        <p:spPr>
          <a:xfrm>
            <a:off x="2886753" y="2376942"/>
            <a:ext cx="64427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600" dirty="0">
                <a:latin typeface="Helvetica" pitchFamily="2" charset="0"/>
              </a:rPr>
              <a:t>All 5 trypanosome cell lines were cultivated in three replicate cultures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2AB7AC4-E1E1-6B46-88C3-78F3F53DF202}"/>
              </a:ext>
            </a:extLst>
          </p:cNvPr>
          <p:cNvGrpSpPr/>
          <p:nvPr/>
        </p:nvGrpSpPr>
        <p:grpSpPr>
          <a:xfrm>
            <a:off x="922102" y="2715496"/>
            <a:ext cx="10681005" cy="2260316"/>
            <a:chOff x="922102" y="3023608"/>
            <a:chExt cx="10681005" cy="2260316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918CCF6-EDEF-4549-8626-40CDCB8C2725}"/>
                </a:ext>
              </a:extLst>
            </p:cNvPr>
            <p:cNvGrpSpPr/>
            <p:nvPr/>
          </p:nvGrpSpPr>
          <p:grpSpPr>
            <a:xfrm>
              <a:off x="922102" y="3023608"/>
              <a:ext cx="1528141" cy="2119582"/>
              <a:chOff x="922102" y="3007798"/>
              <a:chExt cx="1528141" cy="2119582"/>
            </a:xfrm>
          </p:grpSpPr>
          <p:pic>
            <p:nvPicPr>
              <p:cNvPr id="78" name="Picture 2" descr="cell culture flask - slubne-suknie.info">
                <a:extLst>
                  <a:ext uri="{FF2B5EF4-FFF2-40B4-BE49-F238E27FC236}">
                    <a16:creationId xmlns:a16="http://schemas.microsoft.com/office/drawing/2014/main" id="{9399DE3B-2DF3-AA43-8F34-EA8BCB10F1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007798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9" name="Picture 2" descr="cell culture flask - slubne-suknie.info">
                <a:extLst>
                  <a:ext uri="{FF2B5EF4-FFF2-40B4-BE49-F238E27FC236}">
                    <a16:creationId xmlns:a16="http://schemas.microsoft.com/office/drawing/2014/main" id="{9F1CCAFF-AEAB-F549-A44B-29D2E09534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429000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0" name="Picture 2" descr="cell culture flask - slubne-suknie.info">
                <a:extLst>
                  <a:ext uri="{FF2B5EF4-FFF2-40B4-BE49-F238E27FC236}">
                    <a16:creationId xmlns:a16="http://schemas.microsoft.com/office/drawing/2014/main" id="{31188950-D10E-574E-BCA0-07DADE75A7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904867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D2D3255B-C2F4-5A4A-BA28-D43F04EECDC7}"/>
                </a:ext>
              </a:extLst>
            </p:cNvPr>
            <p:cNvGrpSpPr/>
            <p:nvPr/>
          </p:nvGrpSpPr>
          <p:grpSpPr>
            <a:xfrm>
              <a:off x="3210318" y="3023608"/>
              <a:ext cx="1528141" cy="2119582"/>
              <a:chOff x="922102" y="3007798"/>
              <a:chExt cx="1528141" cy="2119582"/>
            </a:xfrm>
          </p:grpSpPr>
          <p:pic>
            <p:nvPicPr>
              <p:cNvPr id="84" name="Picture 2" descr="cell culture flask - slubne-suknie.info">
                <a:extLst>
                  <a:ext uri="{FF2B5EF4-FFF2-40B4-BE49-F238E27FC236}">
                    <a16:creationId xmlns:a16="http://schemas.microsoft.com/office/drawing/2014/main" id="{BA8E329F-2A49-4042-AFC3-F6D2D636AB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007798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5" name="Picture 2" descr="cell culture flask - slubne-suknie.info">
                <a:extLst>
                  <a:ext uri="{FF2B5EF4-FFF2-40B4-BE49-F238E27FC236}">
                    <a16:creationId xmlns:a16="http://schemas.microsoft.com/office/drawing/2014/main" id="{C6B35DC7-6258-5B45-9CA4-060FCE60CC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429000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6" name="Picture 2" descr="cell culture flask - slubne-suknie.info">
                <a:extLst>
                  <a:ext uri="{FF2B5EF4-FFF2-40B4-BE49-F238E27FC236}">
                    <a16:creationId xmlns:a16="http://schemas.microsoft.com/office/drawing/2014/main" id="{78757F3F-8026-464C-92D3-C5D390D838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904867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122F1F21-3DFB-BE45-8227-296DDC9BB7AB}"/>
                </a:ext>
              </a:extLst>
            </p:cNvPr>
            <p:cNvGrpSpPr/>
            <p:nvPr/>
          </p:nvGrpSpPr>
          <p:grpSpPr>
            <a:xfrm>
              <a:off x="5498534" y="3023608"/>
              <a:ext cx="1528141" cy="2119582"/>
              <a:chOff x="922102" y="3007798"/>
              <a:chExt cx="1528141" cy="2119582"/>
            </a:xfrm>
          </p:grpSpPr>
          <p:pic>
            <p:nvPicPr>
              <p:cNvPr id="88" name="Picture 2" descr="cell culture flask - slubne-suknie.info">
                <a:extLst>
                  <a:ext uri="{FF2B5EF4-FFF2-40B4-BE49-F238E27FC236}">
                    <a16:creationId xmlns:a16="http://schemas.microsoft.com/office/drawing/2014/main" id="{359A0D49-463C-D84F-BAE6-2590D97BEC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007798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9" name="Picture 2" descr="cell culture flask - slubne-suknie.info">
                <a:extLst>
                  <a:ext uri="{FF2B5EF4-FFF2-40B4-BE49-F238E27FC236}">
                    <a16:creationId xmlns:a16="http://schemas.microsoft.com/office/drawing/2014/main" id="{D0D75C83-A9E4-E442-B81C-B44F9A8961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429000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0" name="Picture 2" descr="cell culture flask - slubne-suknie.info">
                <a:extLst>
                  <a:ext uri="{FF2B5EF4-FFF2-40B4-BE49-F238E27FC236}">
                    <a16:creationId xmlns:a16="http://schemas.microsoft.com/office/drawing/2014/main" id="{4DA4A4CB-5F05-FC41-8668-DB19AD6033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904867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662DCE7C-7097-154B-BC81-42F8005B9024}"/>
                </a:ext>
              </a:extLst>
            </p:cNvPr>
            <p:cNvGrpSpPr/>
            <p:nvPr/>
          </p:nvGrpSpPr>
          <p:grpSpPr>
            <a:xfrm>
              <a:off x="7786750" y="3023608"/>
              <a:ext cx="1528141" cy="2119582"/>
              <a:chOff x="922102" y="3007798"/>
              <a:chExt cx="1528141" cy="2119582"/>
            </a:xfrm>
          </p:grpSpPr>
          <p:pic>
            <p:nvPicPr>
              <p:cNvPr id="92" name="Picture 2" descr="cell culture flask - slubne-suknie.info">
                <a:extLst>
                  <a:ext uri="{FF2B5EF4-FFF2-40B4-BE49-F238E27FC236}">
                    <a16:creationId xmlns:a16="http://schemas.microsoft.com/office/drawing/2014/main" id="{41B0A562-4FA1-D444-B93F-956C34D3FA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007798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3" name="Picture 2" descr="cell culture flask - slubne-suknie.info">
                <a:extLst>
                  <a:ext uri="{FF2B5EF4-FFF2-40B4-BE49-F238E27FC236}">
                    <a16:creationId xmlns:a16="http://schemas.microsoft.com/office/drawing/2014/main" id="{49221819-8054-0D44-87D9-8B20656F23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429000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4" name="Picture 2" descr="cell culture flask - slubne-suknie.info">
                <a:extLst>
                  <a:ext uri="{FF2B5EF4-FFF2-40B4-BE49-F238E27FC236}">
                    <a16:creationId xmlns:a16="http://schemas.microsoft.com/office/drawing/2014/main" id="{0C4AD765-1C82-7F4C-8A1C-9ED180D5A1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904867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D0C3AD56-BCC6-1B4A-8663-60F60EC9A77C}"/>
                </a:ext>
              </a:extLst>
            </p:cNvPr>
            <p:cNvGrpSpPr/>
            <p:nvPr/>
          </p:nvGrpSpPr>
          <p:grpSpPr>
            <a:xfrm>
              <a:off x="10074966" y="3023608"/>
              <a:ext cx="1528141" cy="2119582"/>
              <a:chOff x="922102" y="3007798"/>
              <a:chExt cx="1528141" cy="2119582"/>
            </a:xfrm>
          </p:grpSpPr>
          <p:pic>
            <p:nvPicPr>
              <p:cNvPr id="96" name="Picture 2" descr="cell culture flask - slubne-suknie.info">
                <a:extLst>
                  <a:ext uri="{FF2B5EF4-FFF2-40B4-BE49-F238E27FC236}">
                    <a16:creationId xmlns:a16="http://schemas.microsoft.com/office/drawing/2014/main" id="{37AF1C6A-86F0-B441-9C7B-557F55E918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007798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7" name="Picture 2" descr="cell culture flask - slubne-suknie.info">
                <a:extLst>
                  <a:ext uri="{FF2B5EF4-FFF2-40B4-BE49-F238E27FC236}">
                    <a16:creationId xmlns:a16="http://schemas.microsoft.com/office/drawing/2014/main" id="{D1774D2E-065D-084B-8D1D-B2DC1BEF31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429000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8" name="Picture 2" descr="cell culture flask - slubne-suknie.info">
                <a:extLst>
                  <a:ext uri="{FF2B5EF4-FFF2-40B4-BE49-F238E27FC236}">
                    <a16:creationId xmlns:a16="http://schemas.microsoft.com/office/drawing/2014/main" id="{9EB5CA98-B3E3-F24F-911F-3CAEDD4EDA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904867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B61ACFB-A50C-324A-AAAE-2A5AA14161BE}"/>
                </a:ext>
              </a:extLst>
            </p:cNvPr>
            <p:cNvSpPr txBox="1"/>
            <p:nvPr/>
          </p:nvSpPr>
          <p:spPr>
            <a:xfrm>
              <a:off x="1414302" y="4914592"/>
              <a:ext cx="54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dirty="0">
                  <a:latin typeface="Helvetica" pitchFamily="2" charset="0"/>
                </a:rPr>
                <a:t>WT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A38F00B2-9802-834E-AE05-E1E7BA7A6573}"/>
                </a:ext>
              </a:extLst>
            </p:cNvPr>
            <p:cNvSpPr txBox="1"/>
            <p:nvPr/>
          </p:nvSpPr>
          <p:spPr>
            <a:xfrm>
              <a:off x="3702518" y="4914592"/>
              <a:ext cx="5180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dirty="0">
                  <a:latin typeface="Helvetica" pitchFamily="2" charset="0"/>
                </a:rPr>
                <a:t>KO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2C79545-613E-0549-B099-2DA9AEBA5853}"/>
                </a:ext>
              </a:extLst>
            </p:cNvPr>
            <p:cNvSpPr txBox="1"/>
            <p:nvPr/>
          </p:nvSpPr>
          <p:spPr>
            <a:xfrm>
              <a:off x="6090143" y="4914592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dirty="0">
                  <a:latin typeface="Helvetica" pitchFamily="2" charset="0"/>
                </a:rPr>
                <a:t>AB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D34F089-89A4-BA4E-8E6D-D31E4B683AE7}"/>
                </a:ext>
              </a:extLst>
            </p:cNvPr>
            <p:cNvSpPr txBox="1"/>
            <p:nvPr/>
          </p:nvSpPr>
          <p:spPr>
            <a:xfrm>
              <a:off x="8338635" y="4914592"/>
              <a:ext cx="659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dirty="0">
                  <a:latin typeface="Helvetica" pitchFamily="2" charset="0"/>
                </a:rPr>
                <a:t>PBC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24E0AEF-A9BD-AD46-A70A-4542A2223C9B}"/>
                </a:ext>
              </a:extLst>
            </p:cNvPr>
            <p:cNvSpPr txBox="1"/>
            <p:nvPr/>
          </p:nvSpPr>
          <p:spPr>
            <a:xfrm>
              <a:off x="10524228" y="4914592"/>
              <a:ext cx="8643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dirty="0">
                  <a:latin typeface="Helvetica" pitchFamily="2" charset="0"/>
                </a:rPr>
                <a:t>T205A</a:t>
              </a:r>
            </a:p>
          </p:txBody>
        </p: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4E1DC4C9-D7ED-9E49-8411-6734F2E41C61}"/>
              </a:ext>
            </a:extLst>
          </p:cNvPr>
          <p:cNvSpPr txBox="1"/>
          <p:nvPr/>
        </p:nvSpPr>
        <p:spPr>
          <a:xfrm>
            <a:off x="2143408" y="5310945"/>
            <a:ext cx="83808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600" dirty="0">
                <a:latin typeface="Helvetica" pitchFamily="2" charset="0"/>
              </a:rPr>
              <a:t>Cells were counted at t = 0 h, 23.5 h, 47,5 h and 70 h and </a:t>
            </a:r>
            <a:r>
              <a:rPr lang="en-DE" sz="1600" b="1" dirty="0">
                <a:latin typeface="Helvetica" pitchFamily="2" charset="0"/>
              </a:rPr>
              <a:t>NOT DILUTED (= stat cultures)</a:t>
            </a:r>
            <a:endParaRPr lang="en-DE" sz="1600" dirty="0">
              <a:latin typeface="Helvetica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F702612-798A-814E-8E75-5A53662D5B38}"/>
              </a:ext>
            </a:extLst>
          </p:cNvPr>
          <p:cNvSpPr txBox="1"/>
          <p:nvPr/>
        </p:nvSpPr>
        <p:spPr>
          <a:xfrm>
            <a:off x="1383649" y="1059532"/>
            <a:ext cx="9526967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DE" dirty="0">
                <a:solidFill>
                  <a:srgbClr val="002060"/>
                </a:solidFill>
                <a:latin typeface="Helvetica" pitchFamily="2" charset="0"/>
              </a:rPr>
              <a:t>Is PKAR required for proper stationary development of bloodstream form trypanosomes?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DE" dirty="0">
                <a:solidFill>
                  <a:srgbClr val="002060"/>
                </a:solidFill>
                <a:latin typeface="Helvetica" pitchFamily="2" charset="0"/>
              </a:rPr>
              <a:t>Investigation of stationary growth (no dilution) at time points 0 h, 23.5 h, 47.5 h, 70 h</a:t>
            </a:r>
          </a:p>
        </p:txBody>
      </p:sp>
    </p:spTree>
    <p:extLst>
      <p:ext uri="{BB962C8B-B14F-4D97-AF65-F5344CB8AC3E}">
        <p14:creationId xmlns:p14="http://schemas.microsoft.com/office/powerpoint/2010/main" val="65724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53371" y="135517"/>
            <a:ext cx="49875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90"/>
                </a:solidFill>
                <a:latin typeface="Helvetica"/>
                <a:cs typeface="Helvetica"/>
              </a:rPr>
              <a:t>Day 1: Growth analysis of PKA mutants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3BCF71-B716-114A-9A7F-879450698251}"/>
              </a:ext>
            </a:extLst>
          </p:cNvPr>
          <p:cNvSpPr txBox="1"/>
          <p:nvPr/>
        </p:nvSpPr>
        <p:spPr>
          <a:xfrm>
            <a:off x="437322" y="1073426"/>
            <a:ext cx="79271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Helvetica" pitchFamily="2" charset="0"/>
              </a:rPr>
              <a:t>W</a:t>
            </a:r>
            <a:r>
              <a:rPr lang="en-DE" sz="1600" dirty="0">
                <a:latin typeface="Helvetica" pitchFamily="2" charset="0"/>
              </a:rPr>
              <a:t>hich files do you need for analysis?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DE" sz="1600" dirty="0">
                <a:latin typeface="Helvetica" pitchFamily="2" charset="0"/>
              </a:rPr>
              <a:t>Excel file: cell count (contains raw counts of all cultures; see also Script p.10)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A0A099-E4E9-A241-A005-1C2692D35C9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425127" y="2016429"/>
            <a:ext cx="9639279" cy="398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2621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53371" y="135517"/>
            <a:ext cx="49875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90"/>
                </a:solidFill>
                <a:latin typeface="Helvetica"/>
                <a:cs typeface="Helvetica"/>
              </a:rPr>
              <a:t>Day 1: Growth analysis of PKA mutants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3BCF71-B716-114A-9A7F-879450698251}"/>
              </a:ext>
            </a:extLst>
          </p:cNvPr>
          <p:cNvSpPr txBox="1"/>
          <p:nvPr/>
        </p:nvSpPr>
        <p:spPr>
          <a:xfrm>
            <a:off x="437322" y="1073426"/>
            <a:ext cx="117977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Helvetica" pitchFamily="2" charset="0"/>
              </a:rPr>
              <a:t>W</a:t>
            </a:r>
            <a:r>
              <a:rPr lang="en-DE" sz="1600" dirty="0">
                <a:latin typeface="Helvetica" pitchFamily="2" charset="0"/>
              </a:rPr>
              <a:t>hich files do you need?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DE" sz="1600" dirty="0">
                <a:latin typeface="Helvetica" pitchFamily="2" charset="0"/>
              </a:rPr>
              <a:t>Excel file: growth curve (see also Script, p.11) </a:t>
            </a:r>
            <a:r>
              <a:rPr lang="en-DE" sz="1600" dirty="0">
                <a:latin typeface="Helvetica" pitchFamily="2" charset="0"/>
                <a:sym typeface="Wingdings" pitchFamily="2" charset="2"/>
              </a:rPr>
              <a:t> paste cell densities and inoculation volumes from Excel file ‘cell count’ </a:t>
            </a:r>
            <a:endParaRPr lang="en-DE" sz="1600" dirty="0">
              <a:latin typeface="Helvetica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9A3152-8C3D-C447-9D4E-5C794912DEF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31435" y="1856997"/>
            <a:ext cx="11929130" cy="410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7542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AE1D69F-F9AE-EF40-8842-63D8CE0179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432439"/>
              </p:ext>
            </p:extLst>
          </p:nvPr>
        </p:nvGraphicFramePr>
        <p:xfrm>
          <a:off x="3177208" y="2324879"/>
          <a:ext cx="5638800" cy="29889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80260">
                  <a:extLst>
                    <a:ext uri="{9D8B030D-6E8A-4147-A177-3AD203B41FA5}">
                      <a16:colId xmlns:a16="http://schemas.microsoft.com/office/drawing/2014/main" val="1925528416"/>
                    </a:ext>
                  </a:extLst>
                </a:gridCol>
                <a:gridCol w="1386840">
                  <a:extLst>
                    <a:ext uri="{9D8B030D-6E8A-4147-A177-3AD203B41FA5}">
                      <a16:colId xmlns:a16="http://schemas.microsoft.com/office/drawing/2014/main" val="4159021531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388308563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824090267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1837359435"/>
                    </a:ext>
                  </a:extLst>
                </a:gridCol>
              </a:tblGrid>
              <a:tr h="27940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cell line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DE" sz="12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632375"/>
                  </a:ext>
                </a:extLst>
              </a:tr>
              <a:tr h="27940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replicate #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59949714"/>
                  </a:ext>
                </a:extLst>
              </a:tr>
              <a:tr h="244475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PDT logarithmic growth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5040843"/>
                  </a:ext>
                </a:extLst>
              </a:tr>
              <a:tr h="27749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growth to stationary phase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time point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73583625"/>
                  </a:ext>
                </a:extLst>
              </a:tr>
              <a:tr h="353060">
                <a:tc v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max. density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53238977"/>
                  </a:ext>
                </a:extLst>
              </a:tr>
              <a:tr h="29210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protein expression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(intensity counts normalized to PFR &amp; WT set to 100%)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PKAR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59970103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PKAC1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0523255"/>
                  </a:ext>
                </a:extLst>
              </a:tr>
              <a:tr h="37401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VASP assay</a:t>
                      </a:r>
                      <a:endParaRPr lang="en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% basal VASP phosphorylation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34539058"/>
                  </a:ext>
                </a:extLst>
              </a:tr>
              <a:tr h="343535">
                <a:tc v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fold induction</a:t>
                      </a:r>
                      <a:endParaRPr lang="en-DE" sz="12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upon Toyo treatment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8854914"/>
                  </a:ext>
                </a:extLst>
              </a:tr>
              <a:tr h="240665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Alamar blue assay Toyo EC</a:t>
                      </a:r>
                      <a:r>
                        <a:rPr lang="en-US" sz="1000" baseline="-25000">
                          <a:effectLst/>
                        </a:rPr>
                        <a:t>50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4777944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E1BFD2E-208B-E444-9414-D019316B9E2C}"/>
              </a:ext>
            </a:extLst>
          </p:cNvPr>
          <p:cNvSpPr txBox="1"/>
          <p:nvPr/>
        </p:nvSpPr>
        <p:spPr>
          <a:xfrm>
            <a:off x="3568383" y="289279"/>
            <a:ext cx="5157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90"/>
                </a:solidFill>
                <a:latin typeface="Helvetica"/>
                <a:cs typeface="Helvetica"/>
              </a:rPr>
              <a:t>Fill out Table 1 for each of the 5 cell lines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CF75A9-4046-3749-BE36-63759D3204AF}"/>
              </a:ext>
            </a:extLst>
          </p:cNvPr>
          <p:cNvSpPr txBox="1"/>
          <p:nvPr/>
        </p:nvSpPr>
        <p:spPr>
          <a:xfrm>
            <a:off x="437322" y="1073426"/>
            <a:ext cx="100784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Helvetica" pitchFamily="2" charset="0"/>
              </a:rPr>
              <a:t>W</a:t>
            </a:r>
            <a:r>
              <a:rPr lang="en-DE" sz="1600" dirty="0">
                <a:latin typeface="Helvetica" pitchFamily="2" charset="0"/>
              </a:rPr>
              <a:t>hich files do you need?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DE" sz="1600" dirty="0">
                <a:latin typeface="Helvetica" pitchFamily="2" charset="0"/>
              </a:rPr>
              <a:t>Excel file: table 1 </a:t>
            </a:r>
            <a:r>
              <a:rPr lang="en-DE" sz="1600" dirty="0">
                <a:latin typeface="Helvetica" pitchFamily="2" charset="0"/>
                <a:sym typeface="Wingdings" pitchFamily="2" charset="2"/>
              </a:rPr>
              <a:t> </a:t>
            </a:r>
            <a:r>
              <a:rPr lang="en-DE" sz="1600" dirty="0">
                <a:latin typeface="Helvetica" pitchFamily="2" charset="0"/>
              </a:rPr>
              <a:t>enter values for logarithmic and stationary growth of each cell line into this table</a:t>
            </a:r>
          </a:p>
        </p:txBody>
      </p:sp>
    </p:spTree>
    <p:extLst>
      <p:ext uri="{BB962C8B-B14F-4D97-AF65-F5344CB8AC3E}">
        <p14:creationId xmlns:p14="http://schemas.microsoft.com/office/powerpoint/2010/main" val="27619923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E1BFD2E-208B-E444-9414-D019316B9E2C}"/>
              </a:ext>
            </a:extLst>
          </p:cNvPr>
          <p:cNvSpPr txBox="1"/>
          <p:nvPr/>
        </p:nvSpPr>
        <p:spPr>
          <a:xfrm>
            <a:off x="3867507" y="289279"/>
            <a:ext cx="45592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90"/>
                </a:solidFill>
                <a:latin typeface="Helvetica"/>
                <a:cs typeface="Helvetica"/>
              </a:rPr>
              <a:t>Open GraphPad Prism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CF75A9-4046-3749-BE36-63759D3204AF}"/>
              </a:ext>
            </a:extLst>
          </p:cNvPr>
          <p:cNvSpPr txBox="1"/>
          <p:nvPr/>
        </p:nvSpPr>
        <p:spPr>
          <a:xfrm>
            <a:off x="357809" y="1620078"/>
            <a:ext cx="83786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>
                <a:latin typeface="Helvetica" pitchFamily="2" charset="0"/>
              </a:rPr>
              <a:t>We</a:t>
            </a:r>
            <a:r>
              <a:rPr lang="de-DE" dirty="0">
                <a:latin typeface="Helvetica" pitchFamily="2" charset="0"/>
              </a:rPr>
              <a:t> will open </a:t>
            </a:r>
            <a:r>
              <a:rPr lang="de-DE" dirty="0" err="1">
                <a:latin typeface="Helvetica" pitchFamily="2" charset="0"/>
              </a:rPr>
              <a:t>this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software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together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and</a:t>
            </a:r>
            <a:r>
              <a:rPr lang="de-DE" dirty="0">
                <a:latin typeface="Helvetica" pitchFamily="2" charset="0"/>
              </a:rPr>
              <a:t> will do </a:t>
            </a:r>
            <a:r>
              <a:rPr lang="de-DE" dirty="0" err="1">
                <a:latin typeface="Helvetica" pitchFamily="2" charset="0"/>
              </a:rPr>
              <a:t>some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exercises</a:t>
            </a:r>
            <a:r>
              <a:rPr lang="de-DE" dirty="0">
                <a:latin typeface="Helvetica" pitchFamily="2" charset="0"/>
              </a:rPr>
              <a:t> on different </a:t>
            </a:r>
            <a:r>
              <a:rPr lang="de-DE" dirty="0" err="1">
                <a:latin typeface="Helvetica" pitchFamily="2" charset="0"/>
              </a:rPr>
              <a:t>types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of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datasets</a:t>
            </a:r>
            <a:endParaRPr lang="de-DE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Helvetica" pitchFamily="2" charset="0"/>
              </a:rPr>
              <a:t>Next, </a:t>
            </a:r>
            <a:r>
              <a:rPr lang="de-DE" dirty="0" err="1">
                <a:latin typeface="Helvetica" pitchFamily="2" charset="0"/>
              </a:rPr>
              <a:t>we</a:t>
            </a:r>
            <a:r>
              <a:rPr lang="de-DE" dirty="0">
                <a:latin typeface="Helvetica" pitchFamily="2" charset="0"/>
              </a:rPr>
              <a:t> will </a:t>
            </a:r>
            <a:r>
              <a:rPr lang="de-DE" dirty="0" err="1">
                <a:latin typeface="Helvetica" pitchFamily="2" charset="0"/>
              </a:rPr>
              <a:t>paste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cumulative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cell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densities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and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growth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times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of</a:t>
            </a:r>
            <a:r>
              <a:rPr lang="de-DE" dirty="0">
                <a:latin typeface="Helvetica" pitchFamily="2" charset="0"/>
              </a:rPr>
              <a:t> all 5 </a:t>
            </a:r>
            <a:r>
              <a:rPr lang="de-DE" dirty="0" err="1">
                <a:latin typeface="Helvetica" pitchFamily="2" charset="0"/>
              </a:rPr>
              <a:t>cell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lines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into</a:t>
            </a:r>
            <a:r>
              <a:rPr lang="de-DE" dirty="0">
                <a:latin typeface="Helvetica" pitchFamily="2" charset="0"/>
              </a:rPr>
              <a:t> a </a:t>
            </a:r>
            <a:r>
              <a:rPr lang="de-DE" dirty="0" err="1">
                <a:latin typeface="Helvetica" pitchFamily="2" charset="0"/>
              </a:rPr>
              <a:t>new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Prism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file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and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create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growth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curves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for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logarithmic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and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stationary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growth</a:t>
            </a:r>
            <a:endParaRPr lang="de-DE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Helvetica" pitchFamily="2" charset="0"/>
              </a:rPr>
              <a:t>Export PDFs </a:t>
            </a:r>
            <a:r>
              <a:rPr lang="de-DE" dirty="0" err="1">
                <a:latin typeface="Helvetica" pitchFamily="2" charset="0"/>
              </a:rPr>
              <a:t>of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growth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curves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for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your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protocol</a:t>
            </a:r>
            <a:endParaRPr lang="en-DE" dirty="0">
              <a:latin typeface="Helvetica" pitchFamily="2" charset="0"/>
            </a:endParaRPr>
          </a:p>
        </p:txBody>
      </p:sp>
      <p:pic>
        <p:nvPicPr>
          <p:cNvPr id="8194" name="Picture 2" descr="Bildergebnis für graphpad prism">
            <a:extLst>
              <a:ext uri="{FF2B5EF4-FFF2-40B4-BE49-F238E27FC236}">
                <a16:creationId xmlns:a16="http://schemas.microsoft.com/office/drawing/2014/main" id="{DB30EE4D-73CD-4943-A77C-6CE7DEE53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6900" y="1620078"/>
            <a:ext cx="23622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92311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E1BFD2E-208B-E444-9414-D019316B9E2C}"/>
              </a:ext>
            </a:extLst>
          </p:cNvPr>
          <p:cNvSpPr txBox="1"/>
          <p:nvPr/>
        </p:nvSpPr>
        <p:spPr>
          <a:xfrm>
            <a:off x="5457043" y="3136612"/>
            <a:ext cx="12779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90"/>
                </a:solidFill>
                <a:latin typeface="Helvetica"/>
                <a:cs typeface="Helvetica"/>
              </a:rPr>
              <a:t>Day 2</a:t>
            </a:r>
          </a:p>
        </p:txBody>
      </p:sp>
    </p:spTree>
    <p:extLst>
      <p:ext uri="{BB962C8B-B14F-4D97-AF65-F5344CB8AC3E}">
        <p14:creationId xmlns:p14="http://schemas.microsoft.com/office/powerpoint/2010/main" val="1826659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41914" y="289279"/>
            <a:ext cx="88104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90"/>
                </a:solidFill>
                <a:latin typeface="Helvetica"/>
                <a:cs typeface="Helvetica"/>
              </a:rPr>
              <a:t>Drug target identification and validation in tropical pathogens – week 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761054" y="826518"/>
            <a:ext cx="8669892" cy="48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lnSpc>
                <a:spcPct val="130000"/>
              </a:lnSpc>
              <a:buFont typeface="Wingdings" charset="2"/>
              <a:buChar char="Ø"/>
            </a:pPr>
            <a:r>
              <a:rPr lang="en-US" sz="1600" b="1" dirty="0">
                <a:latin typeface="Helvetica"/>
                <a:cs typeface="Helvetica"/>
              </a:rPr>
              <a:t>aim: characterize and validate </a:t>
            </a:r>
            <a:r>
              <a:rPr lang="en-US" sz="1600" b="1" i="1" dirty="0">
                <a:latin typeface="Helvetica"/>
                <a:cs typeface="Helvetica"/>
              </a:rPr>
              <a:t>T. brucei </a:t>
            </a:r>
            <a:r>
              <a:rPr lang="en-US" sz="1600" b="1" dirty="0">
                <a:latin typeface="Helvetica"/>
                <a:cs typeface="Helvetica"/>
              </a:rPr>
              <a:t>protein kinase A (PKA) as drug target</a:t>
            </a:r>
          </a:p>
          <a:p>
            <a:pPr marL="285750" indent="-285750" algn="ctr">
              <a:lnSpc>
                <a:spcPct val="130000"/>
              </a:lnSpc>
              <a:buFont typeface="Wingdings" charset="2"/>
              <a:buChar char="Ø"/>
            </a:pPr>
            <a:endParaRPr lang="en-US" sz="400" b="1" dirty="0">
              <a:latin typeface="Helvetica"/>
              <a:cs typeface="Helvetica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843177" y="3349726"/>
            <a:ext cx="3479896" cy="2849395"/>
            <a:chOff x="852560" y="3625209"/>
            <a:chExt cx="3479896" cy="2849395"/>
          </a:xfrm>
        </p:grpSpPr>
        <p:cxnSp>
          <p:nvCxnSpPr>
            <p:cNvPr id="21" name="Straight Arrow Connector 20"/>
            <p:cNvCxnSpPr>
              <a:cxnSpLocks/>
            </p:cNvCxnSpPr>
            <p:nvPr/>
          </p:nvCxnSpPr>
          <p:spPr>
            <a:xfrm>
              <a:off x="2850002" y="3625209"/>
              <a:ext cx="1" cy="71099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1" name="Group 80"/>
            <p:cNvGrpSpPr/>
            <p:nvPr/>
          </p:nvGrpSpPr>
          <p:grpSpPr>
            <a:xfrm>
              <a:off x="852560" y="4514380"/>
              <a:ext cx="3479896" cy="1960224"/>
              <a:chOff x="5205165" y="4648250"/>
              <a:chExt cx="3479896" cy="1960224"/>
            </a:xfrm>
          </p:grpSpPr>
          <p:sp>
            <p:nvSpPr>
              <p:cNvPr id="40" name="Rounded Rectangle 39"/>
              <p:cNvSpPr/>
              <p:nvPr/>
            </p:nvSpPr>
            <p:spPr>
              <a:xfrm>
                <a:off x="5205165" y="4648250"/>
                <a:ext cx="3479896" cy="1960224"/>
              </a:xfrm>
              <a:prstGeom prst="roundRect">
                <a:avLst/>
              </a:prstGeom>
              <a:solidFill>
                <a:srgbClr val="FFFFFF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1" name="Picture 40" descr="cell_viability_assay.pd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14255" y="4701640"/>
                <a:ext cx="2956049" cy="1906834"/>
              </a:xfrm>
              <a:prstGeom prst="rect">
                <a:avLst/>
              </a:prstGeom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6861501" y="5624428"/>
                <a:ext cx="169511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Helvetica"/>
                    <a:cs typeface="Helvetica"/>
                  </a:rPr>
                  <a:t>cell viability assay</a:t>
                </a:r>
              </a:p>
              <a:p>
                <a:pPr algn="ctr"/>
                <a:r>
                  <a:rPr lang="en-US" sz="1400" dirty="0">
                    <a:latin typeface="Helvetica"/>
                    <a:cs typeface="Helvetica"/>
                  </a:rPr>
                  <a:t>(mutants, drug treatment)</a:t>
                </a: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1970635" y="1683443"/>
            <a:ext cx="2996441" cy="2188885"/>
            <a:chOff x="497758" y="2023910"/>
            <a:chExt cx="2996441" cy="2188885"/>
          </a:xfrm>
        </p:grpSpPr>
        <p:cxnSp>
          <p:nvCxnSpPr>
            <p:cNvPr id="3" name="Straight Arrow Connector 2"/>
            <p:cNvCxnSpPr/>
            <p:nvPr/>
          </p:nvCxnSpPr>
          <p:spPr>
            <a:xfrm flipH="1">
              <a:off x="2810207" y="2965906"/>
              <a:ext cx="683992" cy="24010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8" name="Group 127"/>
            <p:cNvGrpSpPr/>
            <p:nvPr/>
          </p:nvGrpSpPr>
          <p:grpSpPr>
            <a:xfrm>
              <a:off x="497758" y="2023910"/>
              <a:ext cx="2121530" cy="2188885"/>
              <a:chOff x="497758" y="2270884"/>
              <a:chExt cx="2121530" cy="2188885"/>
            </a:xfrm>
          </p:grpSpPr>
          <p:grpSp>
            <p:nvGrpSpPr>
              <p:cNvPr id="37" name="Group 36"/>
              <p:cNvGrpSpPr/>
              <p:nvPr/>
            </p:nvGrpSpPr>
            <p:grpSpPr>
              <a:xfrm>
                <a:off x="497758" y="2270884"/>
                <a:ext cx="2121530" cy="2188885"/>
                <a:chOff x="800605" y="2122407"/>
                <a:chExt cx="2121530" cy="2188885"/>
              </a:xfrm>
            </p:grpSpPr>
            <p:sp>
              <p:nvSpPr>
                <p:cNvPr id="36" name="Rounded Rectangle 35"/>
                <p:cNvSpPr/>
                <p:nvPr/>
              </p:nvSpPr>
              <p:spPr>
                <a:xfrm>
                  <a:off x="800605" y="2122407"/>
                  <a:ext cx="2121530" cy="2188885"/>
                </a:xfrm>
                <a:prstGeom prst="roundRect">
                  <a:avLst/>
                </a:prstGeom>
                <a:solidFill>
                  <a:srgbClr val="FFFFFF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1084684" y="3761893"/>
                  <a:ext cx="144825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b="1" dirty="0">
                      <a:latin typeface="Helvetica"/>
                      <a:cs typeface="Helvetica"/>
                    </a:rPr>
                    <a:t>growth curves</a:t>
                  </a:r>
                </a:p>
                <a:p>
                  <a:pPr algn="ctr"/>
                  <a:r>
                    <a:rPr lang="en-US" sz="1400" b="1" dirty="0">
                      <a:latin typeface="Helvetica"/>
                      <a:cs typeface="Helvetica"/>
                    </a:rPr>
                    <a:t>&amp; Western blot</a:t>
                  </a:r>
                </a:p>
              </p:txBody>
            </p:sp>
            <p:pic>
              <p:nvPicPr>
                <p:cNvPr id="35" name="Picture 34" descr="growth_curve_B.png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52965" y="2261562"/>
                  <a:ext cx="1809832" cy="1530816"/>
                </a:xfrm>
                <a:prstGeom prst="rect">
                  <a:avLst/>
                </a:prstGeom>
              </p:spPr>
            </p:pic>
          </p:grpSp>
          <p:grpSp>
            <p:nvGrpSpPr>
              <p:cNvPr id="48" name="Group 47"/>
              <p:cNvGrpSpPr/>
              <p:nvPr/>
            </p:nvGrpSpPr>
            <p:grpSpPr>
              <a:xfrm>
                <a:off x="1689628" y="3119180"/>
                <a:ext cx="552106" cy="290046"/>
                <a:chOff x="1689628" y="3119180"/>
                <a:chExt cx="552106" cy="290046"/>
              </a:xfrm>
            </p:grpSpPr>
            <p:sp>
              <p:nvSpPr>
                <p:cNvPr id="45" name="TextBox 44"/>
                <p:cNvSpPr txBox="1"/>
                <p:nvPr/>
              </p:nvSpPr>
              <p:spPr>
                <a:xfrm>
                  <a:off x="1689628" y="3132227"/>
                  <a:ext cx="23591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latin typeface="Helvetica"/>
                      <a:cs typeface="Helvetica"/>
                    </a:rPr>
                    <a:t>-</a:t>
                  </a: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>
                  <a:off x="1967200" y="3119180"/>
                  <a:ext cx="27453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latin typeface="Helvetica"/>
                      <a:cs typeface="Helvetica"/>
                    </a:rPr>
                    <a:t>+</a:t>
                  </a:r>
                </a:p>
              </p:txBody>
            </p:sp>
          </p:grpSp>
          <p:sp>
            <p:nvSpPr>
              <p:cNvPr id="47" name="Rectangle 46"/>
              <p:cNvSpPr/>
              <p:nvPr/>
            </p:nvSpPr>
            <p:spPr>
              <a:xfrm>
                <a:off x="1719648" y="3055545"/>
                <a:ext cx="483914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 dirty="0">
                    <a:latin typeface="Helvetica"/>
                    <a:cs typeface="Helvetica"/>
                  </a:rPr>
                  <a:t>RNAi</a:t>
                </a:r>
              </a:p>
            </p:txBody>
          </p:sp>
        </p:grpSp>
      </p:grpSp>
      <p:grpSp>
        <p:nvGrpSpPr>
          <p:cNvPr id="11" name="Group 10"/>
          <p:cNvGrpSpPr/>
          <p:nvPr/>
        </p:nvGrpSpPr>
        <p:grpSpPr>
          <a:xfrm>
            <a:off x="6606434" y="2436084"/>
            <a:ext cx="4761224" cy="2175908"/>
            <a:chOff x="4082188" y="4333407"/>
            <a:chExt cx="4761224" cy="2175908"/>
          </a:xfrm>
        </p:grpSpPr>
        <p:cxnSp>
          <p:nvCxnSpPr>
            <p:cNvPr id="31" name="Straight Arrow Connector 30"/>
            <p:cNvCxnSpPr>
              <a:cxnSpLocks/>
            </p:cNvCxnSpPr>
            <p:nvPr/>
          </p:nvCxnSpPr>
          <p:spPr>
            <a:xfrm>
              <a:off x="4082188" y="4431960"/>
              <a:ext cx="704243" cy="33090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ounded Rectangle 48"/>
            <p:cNvSpPr/>
            <p:nvPr/>
          </p:nvSpPr>
          <p:spPr>
            <a:xfrm>
              <a:off x="5151022" y="4333407"/>
              <a:ext cx="3692390" cy="2175908"/>
            </a:xfrm>
            <a:prstGeom prst="round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6803569" y="4517434"/>
              <a:ext cx="1863035" cy="113068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F81B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5230850" y="4529763"/>
              <a:ext cx="1452291" cy="1642243"/>
              <a:chOff x="5927366" y="5010054"/>
              <a:chExt cx="1452291" cy="1642243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5927366" y="6129077"/>
                <a:ext cx="145229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Helvetica"/>
                    <a:cs typeface="Helvetica"/>
                  </a:rPr>
                  <a:t>reporter</a:t>
                </a:r>
              </a:p>
              <a:p>
                <a:pPr algn="ctr"/>
                <a:r>
                  <a:rPr lang="en-US" sz="1400" dirty="0">
                    <a:latin typeface="Helvetica"/>
                    <a:cs typeface="Helvetica"/>
                  </a:rPr>
                  <a:t>phosphorylation</a:t>
                </a:r>
              </a:p>
            </p:txBody>
          </p:sp>
          <p:grpSp>
            <p:nvGrpSpPr>
              <p:cNvPr id="72" name="Group 71"/>
              <p:cNvGrpSpPr/>
              <p:nvPr/>
            </p:nvGrpSpPr>
            <p:grpSpPr>
              <a:xfrm>
                <a:off x="6150154" y="5010054"/>
                <a:ext cx="940770" cy="1130688"/>
                <a:chOff x="6794047" y="2754649"/>
                <a:chExt cx="940770" cy="1130688"/>
              </a:xfrm>
            </p:grpSpPr>
            <p:sp>
              <p:nvSpPr>
                <p:cNvPr id="50" name="Rectangle 49"/>
                <p:cNvSpPr/>
                <p:nvPr/>
              </p:nvSpPr>
              <p:spPr>
                <a:xfrm>
                  <a:off x="6794047" y="2754649"/>
                  <a:ext cx="940770" cy="113068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4F81BD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4" name="Group 53"/>
                <p:cNvGrpSpPr/>
                <p:nvPr/>
              </p:nvGrpSpPr>
              <p:grpSpPr>
                <a:xfrm>
                  <a:off x="6841982" y="2798512"/>
                  <a:ext cx="455423" cy="284647"/>
                  <a:chOff x="7078906" y="1907023"/>
                  <a:chExt cx="455423" cy="284647"/>
                </a:xfrm>
              </p:grpSpPr>
              <p:sp>
                <p:nvSpPr>
                  <p:cNvPr id="52" name="Oval 51"/>
                  <p:cNvSpPr/>
                  <p:nvPr/>
                </p:nvSpPr>
                <p:spPr>
                  <a:xfrm>
                    <a:off x="7157219" y="1907023"/>
                    <a:ext cx="284647" cy="284647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E76627"/>
                      </a:gs>
                      <a:gs pos="100000">
                        <a:srgbClr val="FFFFFF"/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1"/>
                  </a:p>
                </p:txBody>
              </p:sp>
              <p:sp>
                <p:nvSpPr>
                  <p:cNvPr id="53" name="Rectangle 52"/>
                  <p:cNvSpPr/>
                  <p:nvPr/>
                </p:nvSpPr>
                <p:spPr>
                  <a:xfrm>
                    <a:off x="7078906" y="1916253"/>
                    <a:ext cx="455423" cy="24622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1000" b="1" dirty="0">
                        <a:latin typeface="Helvetica"/>
                        <a:cs typeface="Helvetica"/>
                      </a:rPr>
                      <a:t>PKA</a:t>
                    </a:r>
                  </a:p>
                </p:txBody>
              </p:sp>
            </p:grpSp>
            <p:grpSp>
              <p:nvGrpSpPr>
                <p:cNvPr id="57" name="Group 56"/>
                <p:cNvGrpSpPr/>
                <p:nvPr/>
              </p:nvGrpSpPr>
              <p:grpSpPr>
                <a:xfrm>
                  <a:off x="7097495" y="3273068"/>
                  <a:ext cx="532518" cy="246221"/>
                  <a:chOff x="5952606" y="1866653"/>
                  <a:chExt cx="532518" cy="246221"/>
                </a:xfrm>
              </p:grpSpPr>
              <p:sp>
                <p:nvSpPr>
                  <p:cNvPr id="55" name="Oval 54"/>
                  <p:cNvSpPr/>
                  <p:nvPr/>
                </p:nvSpPr>
                <p:spPr>
                  <a:xfrm>
                    <a:off x="5967692" y="1916253"/>
                    <a:ext cx="484578" cy="149267"/>
                  </a:xfrm>
                  <a:prstGeom prst="ellipse">
                    <a:avLst/>
                  </a:prstGeom>
                  <a:solidFill>
                    <a:srgbClr val="46B4ED"/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b="1"/>
                  </a:p>
                </p:txBody>
              </p:sp>
              <p:sp>
                <p:nvSpPr>
                  <p:cNvPr id="56" name="Rectangle 55"/>
                  <p:cNvSpPr/>
                  <p:nvPr/>
                </p:nvSpPr>
                <p:spPr>
                  <a:xfrm>
                    <a:off x="5952606" y="1866653"/>
                    <a:ext cx="532518" cy="24622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1000" b="1" dirty="0">
                        <a:latin typeface="Helvetica"/>
                        <a:cs typeface="Helvetica"/>
                      </a:rPr>
                      <a:t>VASP</a:t>
                    </a:r>
                  </a:p>
                </p:txBody>
              </p:sp>
            </p:grpSp>
            <p:grpSp>
              <p:nvGrpSpPr>
                <p:cNvPr id="60" name="Group 59"/>
                <p:cNvGrpSpPr/>
                <p:nvPr/>
              </p:nvGrpSpPr>
              <p:grpSpPr>
                <a:xfrm>
                  <a:off x="7350927" y="3134421"/>
                  <a:ext cx="253596" cy="215444"/>
                  <a:chOff x="7484873" y="1935855"/>
                  <a:chExt cx="172097" cy="146206"/>
                </a:xfrm>
              </p:grpSpPr>
              <p:sp>
                <p:nvSpPr>
                  <p:cNvPr id="58" name="Oval 57"/>
                  <p:cNvSpPr/>
                  <p:nvPr/>
                </p:nvSpPr>
                <p:spPr>
                  <a:xfrm>
                    <a:off x="7514515" y="1958113"/>
                    <a:ext cx="107407" cy="107407"/>
                  </a:xfrm>
                  <a:prstGeom prst="ellipse">
                    <a:avLst/>
                  </a:pr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" name="Rectangle 58"/>
                  <p:cNvSpPr/>
                  <p:nvPr/>
                </p:nvSpPr>
                <p:spPr>
                  <a:xfrm>
                    <a:off x="7484873" y="1935855"/>
                    <a:ext cx="172097" cy="14620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800" b="1" dirty="0">
                        <a:latin typeface="Helvetica"/>
                        <a:cs typeface="Helvetica"/>
                      </a:rPr>
                      <a:t>P</a:t>
                    </a:r>
                  </a:p>
                </p:txBody>
              </p:sp>
            </p:grpSp>
            <p:grpSp>
              <p:nvGrpSpPr>
                <p:cNvPr id="70" name="Group 69"/>
                <p:cNvGrpSpPr/>
                <p:nvPr/>
              </p:nvGrpSpPr>
              <p:grpSpPr>
                <a:xfrm rot="19322455">
                  <a:off x="7060070" y="2821623"/>
                  <a:ext cx="522720" cy="467843"/>
                  <a:chOff x="6444962" y="1698240"/>
                  <a:chExt cx="678131" cy="601826"/>
                </a:xfrm>
              </p:grpSpPr>
              <p:sp>
                <p:nvSpPr>
                  <p:cNvPr id="65" name="Arc 64"/>
                  <p:cNvSpPr/>
                  <p:nvPr/>
                </p:nvSpPr>
                <p:spPr>
                  <a:xfrm rot="12585018">
                    <a:off x="6444962" y="1698240"/>
                    <a:ext cx="678131" cy="601826"/>
                  </a:xfrm>
                  <a:prstGeom prst="arc">
                    <a:avLst/>
                  </a:prstGeom>
                  <a:noFill/>
                  <a:ln w="12700" cmpd="sng"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9" name="Right Triangle 68"/>
                  <p:cNvSpPr/>
                  <p:nvPr/>
                </p:nvSpPr>
                <p:spPr>
                  <a:xfrm rot="10800000" flipV="1">
                    <a:off x="6614211" y="2235670"/>
                    <a:ext cx="45719" cy="45719"/>
                  </a:xfrm>
                  <a:prstGeom prst="rtTriangle">
                    <a:avLst/>
                  </a:prstGeom>
                  <a:solidFill>
                    <a:schemeClr val="tx1"/>
                  </a:solidFill>
                  <a:ln>
                    <a:solidFill>
                      <a:srgbClr val="00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pic>
            <p:nvPicPr>
              <p:cNvPr id="71" name="Picture 70" descr="VASP_crop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31570" y="5881462"/>
                <a:ext cx="614924" cy="214232"/>
              </a:xfrm>
              <a:prstGeom prst="rect">
                <a:avLst/>
              </a:prstGeom>
            </p:spPr>
          </p:pic>
        </p:grpSp>
        <p:sp>
          <p:nvSpPr>
            <p:cNvPr id="73" name="TextBox 72"/>
            <p:cNvSpPr txBox="1"/>
            <p:nvPr/>
          </p:nvSpPr>
          <p:spPr>
            <a:xfrm>
              <a:off x="6116495" y="6152222"/>
              <a:ext cx="18343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i="1" dirty="0">
                  <a:latin typeface="Helvetica"/>
                  <a:cs typeface="Helvetica"/>
                </a:rPr>
                <a:t>in vivo</a:t>
              </a:r>
              <a:r>
                <a:rPr lang="en-US" sz="1400" b="1" dirty="0">
                  <a:latin typeface="Helvetica"/>
                  <a:cs typeface="Helvetica"/>
                </a:rPr>
                <a:t> PKA assays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6942537" y="5727327"/>
              <a:ext cx="16082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err="1">
                  <a:latin typeface="Helvetica"/>
                  <a:cs typeface="Helvetica"/>
                </a:rPr>
                <a:t>NanoBiT</a:t>
              </a:r>
              <a:r>
                <a:rPr lang="en-US" sz="1400" dirty="0">
                  <a:latin typeface="Helvetica"/>
                  <a:cs typeface="Helvetica"/>
                </a:rPr>
                <a:t> PKAR-C</a:t>
              </a:r>
            </a:p>
          </p:txBody>
        </p:sp>
        <p:pic>
          <p:nvPicPr>
            <p:cNvPr id="125" name="Picture 124" descr="RC_nanobit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3569" y="4654052"/>
              <a:ext cx="1863035" cy="872685"/>
            </a:xfrm>
            <a:prstGeom prst="rect">
              <a:avLst/>
            </a:prstGeom>
          </p:spPr>
        </p:pic>
        <p:sp>
          <p:nvSpPr>
            <p:cNvPr id="126" name="TextBox 125"/>
            <p:cNvSpPr txBox="1"/>
            <p:nvPr/>
          </p:nvSpPr>
          <p:spPr>
            <a:xfrm>
              <a:off x="6405450" y="4925750"/>
              <a:ext cx="4138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i="1" dirty="0">
                  <a:latin typeface="Helvetica"/>
                  <a:cs typeface="Helvetica"/>
                </a:rPr>
                <a:t>vs.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567037" y="1328866"/>
            <a:ext cx="2403222" cy="1949497"/>
            <a:chOff x="3094161" y="1669333"/>
            <a:chExt cx="2403222" cy="1949497"/>
          </a:xfrm>
        </p:grpSpPr>
        <p:pic>
          <p:nvPicPr>
            <p:cNvPr id="62" name="Picture 61" descr="trypanosome.tif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769701">
              <a:off x="3576021" y="1894355"/>
              <a:ext cx="1818449" cy="1485668"/>
            </a:xfrm>
            <a:prstGeom prst="rect">
              <a:avLst/>
            </a:prstGeom>
          </p:spPr>
        </p:pic>
        <p:sp>
          <p:nvSpPr>
            <p:cNvPr id="64" name="Rectangle 63"/>
            <p:cNvSpPr/>
            <p:nvPr/>
          </p:nvSpPr>
          <p:spPr>
            <a:xfrm>
              <a:off x="3094161" y="1669333"/>
              <a:ext cx="2403222" cy="4676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1">
                <a:lnSpc>
                  <a:spcPct val="150000"/>
                </a:lnSpc>
              </a:pPr>
              <a:r>
                <a:rPr lang="en-US" b="1" i="1" dirty="0">
                  <a:solidFill>
                    <a:srgbClr val="000090"/>
                  </a:solidFill>
                  <a:latin typeface="Helvetica"/>
                  <a:cs typeface="Helvetica"/>
                </a:rPr>
                <a:t>In vivo </a:t>
              </a:r>
              <a:r>
                <a:rPr lang="en-US" b="1" dirty="0">
                  <a:solidFill>
                    <a:srgbClr val="000090"/>
                  </a:solidFill>
                  <a:latin typeface="Helvetica"/>
                  <a:cs typeface="Helvetica"/>
                </a:rPr>
                <a:t>methods</a:t>
              </a:r>
              <a:endParaRPr lang="en-US" b="1" i="1" dirty="0">
                <a:solidFill>
                  <a:srgbClr val="000090"/>
                </a:solidFill>
                <a:latin typeface="Helvetica"/>
                <a:cs typeface="Helvetica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695248" y="3095610"/>
              <a:ext cx="134499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latin typeface="Helvetica"/>
                  <a:cs typeface="Helvetica"/>
                </a:rPr>
                <a:t>(WT, PKA KO,</a:t>
              </a:r>
            </a:p>
            <a:p>
              <a:pPr algn="ctr"/>
              <a:r>
                <a:rPr lang="en-US" sz="1400" b="1" dirty="0">
                  <a:latin typeface="Helvetica"/>
                  <a:cs typeface="Helvetica"/>
                </a:rPr>
                <a:t>AB, mutants)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2602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E1BFD2E-208B-E444-9414-D019316B9E2C}"/>
              </a:ext>
            </a:extLst>
          </p:cNvPr>
          <p:cNvSpPr txBox="1"/>
          <p:nvPr/>
        </p:nvSpPr>
        <p:spPr>
          <a:xfrm>
            <a:off x="1095831" y="289279"/>
            <a:ext cx="101026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90"/>
                </a:solidFill>
                <a:latin typeface="Helvetica"/>
                <a:cs typeface="Helvetica"/>
              </a:rPr>
              <a:t>Practical course: Drug Target Identification – Day 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A5337C-F934-E04E-80CC-D484A1DC54FD}"/>
              </a:ext>
            </a:extLst>
          </p:cNvPr>
          <p:cNvSpPr txBox="1"/>
          <p:nvPr/>
        </p:nvSpPr>
        <p:spPr>
          <a:xfrm>
            <a:off x="2060179" y="1555296"/>
            <a:ext cx="7872861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DE" dirty="0">
                <a:solidFill>
                  <a:srgbClr val="002060"/>
                </a:solidFill>
                <a:latin typeface="Helvetica" pitchFamily="2" charset="0"/>
              </a:rPr>
              <a:t>Do PKAR mutations cause changes in PKA (PKAR/PKAC1) expression?</a:t>
            </a:r>
          </a:p>
          <a:p>
            <a:pPr marL="285750" indent="-285750">
              <a:buFont typeface="Wingdings" pitchFamily="2" charset="2"/>
              <a:buChar char="Ø"/>
            </a:pPr>
            <a:endParaRPr lang="en-DE" dirty="0">
              <a:solidFill>
                <a:srgbClr val="002060"/>
              </a:solidFill>
              <a:latin typeface="Helvetica" pitchFamily="2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DE" dirty="0">
                <a:solidFill>
                  <a:srgbClr val="002060"/>
                </a:solidFill>
                <a:latin typeface="Helvetica" pitchFamily="2" charset="0"/>
              </a:rPr>
              <a:t>Do PKAR mutations influence PKA activity?</a:t>
            </a:r>
          </a:p>
        </p:txBody>
      </p:sp>
    </p:spTree>
    <p:extLst>
      <p:ext uri="{BB962C8B-B14F-4D97-AF65-F5344CB8AC3E}">
        <p14:creationId xmlns:p14="http://schemas.microsoft.com/office/powerpoint/2010/main" val="22946290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E1BFD2E-208B-E444-9414-D019316B9E2C}"/>
              </a:ext>
            </a:extLst>
          </p:cNvPr>
          <p:cNvSpPr txBox="1"/>
          <p:nvPr/>
        </p:nvSpPr>
        <p:spPr>
          <a:xfrm>
            <a:off x="3345747" y="289279"/>
            <a:ext cx="56028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90"/>
                </a:solidFill>
                <a:latin typeface="Helvetica"/>
                <a:cs typeface="Helvetica"/>
              </a:rPr>
              <a:t>Protein expression analysis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A5337C-F934-E04E-80CC-D484A1DC54FD}"/>
              </a:ext>
            </a:extLst>
          </p:cNvPr>
          <p:cNvSpPr txBox="1"/>
          <p:nvPr/>
        </p:nvSpPr>
        <p:spPr>
          <a:xfrm>
            <a:off x="2050239" y="1316757"/>
            <a:ext cx="7872861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DE" dirty="0">
                <a:solidFill>
                  <a:srgbClr val="002060"/>
                </a:solidFill>
                <a:latin typeface="Helvetica" pitchFamily="2" charset="0"/>
              </a:rPr>
              <a:t>Do PKAR mutations cause changes in PKA (PKAR/PKAC1) expression?</a:t>
            </a: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97D10900-62C1-3144-9794-DC5C4BBED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486" y="1817235"/>
            <a:ext cx="5115547" cy="4751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CCA6507-01D5-EF48-9DC1-BDBE6FC1619B}"/>
              </a:ext>
            </a:extLst>
          </p:cNvPr>
          <p:cNvSpPr txBox="1"/>
          <p:nvPr/>
        </p:nvSpPr>
        <p:spPr>
          <a:xfrm>
            <a:off x="1003853" y="2037522"/>
            <a:ext cx="2248116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DE" dirty="0"/>
              <a:t>Western blot analysis:</a:t>
            </a:r>
          </a:p>
        </p:txBody>
      </p:sp>
    </p:spTree>
    <p:extLst>
      <p:ext uri="{BB962C8B-B14F-4D97-AF65-F5344CB8AC3E}">
        <p14:creationId xmlns:p14="http://schemas.microsoft.com/office/powerpoint/2010/main" val="33760841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AA5337C-F934-E04E-80CC-D484A1DC54FD}"/>
              </a:ext>
            </a:extLst>
          </p:cNvPr>
          <p:cNvSpPr txBox="1"/>
          <p:nvPr/>
        </p:nvSpPr>
        <p:spPr>
          <a:xfrm>
            <a:off x="2050239" y="1316757"/>
            <a:ext cx="7872861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DE" dirty="0">
                <a:solidFill>
                  <a:srgbClr val="002060"/>
                </a:solidFill>
                <a:latin typeface="Helvetica" pitchFamily="2" charset="0"/>
              </a:rPr>
              <a:t>Do PKAR mutations cause changes in PKA (PKAR/PKAC1) expression?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CA6507-01D5-EF48-9DC1-BDBE6FC1619B}"/>
              </a:ext>
            </a:extLst>
          </p:cNvPr>
          <p:cNvSpPr txBox="1"/>
          <p:nvPr/>
        </p:nvSpPr>
        <p:spPr>
          <a:xfrm>
            <a:off x="1003853" y="2037522"/>
            <a:ext cx="2248116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DE" dirty="0"/>
              <a:t>Western blot analysis:</a:t>
            </a: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FF990454-D151-E549-8BA9-018DDB7D5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843" y="2037522"/>
            <a:ext cx="7130774" cy="4278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47E661A-8E8D-D945-8EA4-F0942469FA52}"/>
              </a:ext>
            </a:extLst>
          </p:cNvPr>
          <p:cNvSpPr txBox="1"/>
          <p:nvPr/>
        </p:nvSpPr>
        <p:spPr>
          <a:xfrm>
            <a:off x="3345747" y="289279"/>
            <a:ext cx="56028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90"/>
                </a:solidFill>
                <a:latin typeface="Helvetica"/>
                <a:cs typeface="Helvetica"/>
              </a:rPr>
              <a:t>Protein expression analysis</a:t>
            </a:r>
          </a:p>
        </p:txBody>
      </p:sp>
    </p:spTree>
    <p:extLst>
      <p:ext uri="{BB962C8B-B14F-4D97-AF65-F5344CB8AC3E}">
        <p14:creationId xmlns:p14="http://schemas.microsoft.com/office/powerpoint/2010/main" val="14732478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39644" y="289279"/>
            <a:ext cx="44149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90"/>
                </a:solidFill>
                <a:latin typeface="Helvetica"/>
                <a:cs typeface="Helvetica"/>
              </a:rPr>
              <a:t>Day 2: Protein expression analysis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01877C8-F6F1-EF46-81FD-F95B90AEDC96}"/>
              </a:ext>
            </a:extLst>
          </p:cNvPr>
          <p:cNvSpPr txBox="1"/>
          <p:nvPr/>
        </p:nvSpPr>
        <p:spPr>
          <a:xfrm>
            <a:off x="2886753" y="2376942"/>
            <a:ext cx="64427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600" dirty="0">
                <a:latin typeface="Helvetica" pitchFamily="2" charset="0"/>
              </a:rPr>
              <a:t>All 5 trypanosome cell lines were cultivated in three replicate cultures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2AB7AC4-E1E1-6B46-88C3-78F3F53DF202}"/>
              </a:ext>
            </a:extLst>
          </p:cNvPr>
          <p:cNvGrpSpPr/>
          <p:nvPr/>
        </p:nvGrpSpPr>
        <p:grpSpPr>
          <a:xfrm>
            <a:off x="922102" y="2715496"/>
            <a:ext cx="10681005" cy="2260316"/>
            <a:chOff x="922102" y="3023608"/>
            <a:chExt cx="10681005" cy="2260316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918CCF6-EDEF-4549-8626-40CDCB8C2725}"/>
                </a:ext>
              </a:extLst>
            </p:cNvPr>
            <p:cNvGrpSpPr/>
            <p:nvPr/>
          </p:nvGrpSpPr>
          <p:grpSpPr>
            <a:xfrm>
              <a:off x="922102" y="3023608"/>
              <a:ext cx="1528141" cy="2119582"/>
              <a:chOff x="922102" y="3007798"/>
              <a:chExt cx="1528141" cy="2119582"/>
            </a:xfrm>
          </p:grpSpPr>
          <p:pic>
            <p:nvPicPr>
              <p:cNvPr id="78" name="Picture 2" descr="cell culture flask - slubne-suknie.info">
                <a:extLst>
                  <a:ext uri="{FF2B5EF4-FFF2-40B4-BE49-F238E27FC236}">
                    <a16:creationId xmlns:a16="http://schemas.microsoft.com/office/drawing/2014/main" id="{9399DE3B-2DF3-AA43-8F34-EA8BCB10F1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007798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9" name="Picture 2" descr="cell culture flask - slubne-suknie.info">
                <a:extLst>
                  <a:ext uri="{FF2B5EF4-FFF2-40B4-BE49-F238E27FC236}">
                    <a16:creationId xmlns:a16="http://schemas.microsoft.com/office/drawing/2014/main" id="{9F1CCAFF-AEAB-F549-A44B-29D2E09534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429000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0" name="Picture 2" descr="cell culture flask - slubne-suknie.info">
                <a:extLst>
                  <a:ext uri="{FF2B5EF4-FFF2-40B4-BE49-F238E27FC236}">
                    <a16:creationId xmlns:a16="http://schemas.microsoft.com/office/drawing/2014/main" id="{31188950-D10E-574E-BCA0-07DADE75A7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904867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D2D3255B-C2F4-5A4A-BA28-D43F04EECDC7}"/>
                </a:ext>
              </a:extLst>
            </p:cNvPr>
            <p:cNvGrpSpPr/>
            <p:nvPr/>
          </p:nvGrpSpPr>
          <p:grpSpPr>
            <a:xfrm>
              <a:off x="3210318" y="3023608"/>
              <a:ext cx="1528141" cy="2119582"/>
              <a:chOff x="922102" y="3007798"/>
              <a:chExt cx="1528141" cy="2119582"/>
            </a:xfrm>
          </p:grpSpPr>
          <p:pic>
            <p:nvPicPr>
              <p:cNvPr id="84" name="Picture 2" descr="cell culture flask - slubne-suknie.info">
                <a:extLst>
                  <a:ext uri="{FF2B5EF4-FFF2-40B4-BE49-F238E27FC236}">
                    <a16:creationId xmlns:a16="http://schemas.microsoft.com/office/drawing/2014/main" id="{BA8E329F-2A49-4042-AFC3-F6D2D636AB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007798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5" name="Picture 2" descr="cell culture flask - slubne-suknie.info">
                <a:extLst>
                  <a:ext uri="{FF2B5EF4-FFF2-40B4-BE49-F238E27FC236}">
                    <a16:creationId xmlns:a16="http://schemas.microsoft.com/office/drawing/2014/main" id="{C6B35DC7-6258-5B45-9CA4-060FCE60CC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429000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6" name="Picture 2" descr="cell culture flask - slubne-suknie.info">
                <a:extLst>
                  <a:ext uri="{FF2B5EF4-FFF2-40B4-BE49-F238E27FC236}">
                    <a16:creationId xmlns:a16="http://schemas.microsoft.com/office/drawing/2014/main" id="{78757F3F-8026-464C-92D3-C5D390D838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904867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122F1F21-3DFB-BE45-8227-296DDC9BB7AB}"/>
                </a:ext>
              </a:extLst>
            </p:cNvPr>
            <p:cNvGrpSpPr/>
            <p:nvPr/>
          </p:nvGrpSpPr>
          <p:grpSpPr>
            <a:xfrm>
              <a:off x="5498534" y="3023608"/>
              <a:ext cx="1528141" cy="2119582"/>
              <a:chOff x="922102" y="3007798"/>
              <a:chExt cx="1528141" cy="2119582"/>
            </a:xfrm>
          </p:grpSpPr>
          <p:pic>
            <p:nvPicPr>
              <p:cNvPr id="88" name="Picture 2" descr="cell culture flask - slubne-suknie.info">
                <a:extLst>
                  <a:ext uri="{FF2B5EF4-FFF2-40B4-BE49-F238E27FC236}">
                    <a16:creationId xmlns:a16="http://schemas.microsoft.com/office/drawing/2014/main" id="{359A0D49-463C-D84F-BAE6-2590D97BEC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007798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9" name="Picture 2" descr="cell culture flask - slubne-suknie.info">
                <a:extLst>
                  <a:ext uri="{FF2B5EF4-FFF2-40B4-BE49-F238E27FC236}">
                    <a16:creationId xmlns:a16="http://schemas.microsoft.com/office/drawing/2014/main" id="{D0D75C83-A9E4-E442-B81C-B44F9A8961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429000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0" name="Picture 2" descr="cell culture flask - slubne-suknie.info">
                <a:extLst>
                  <a:ext uri="{FF2B5EF4-FFF2-40B4-BE49-F238E27FC236}">
                    <a16:creationId xmlns:a16="http://schemas.microsoft.com/office/drawing/2014/main" id="{4DA4A4CB-5F05-FC41-8668-DB19AD6033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904867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662DCE7C-7097-154B-BC81-42F8005B9024}"/>
                </a:ext>
              </a:extLst>
            </p:cNvPr>
            <p:cNvGrpSpPr/>
            <p:nvPr/>
          </p:nvGrpSpPr>
          <p:grpSpPr>
            <a:xfrm>
              <a:off x="7786750" y="3023608"/>
              <a:ext cx="1528141" cy="2119582"/>
              <a:chOff x="922102" y="3007798"/>
              <a:chExt cx="1528141" cy="2119582"/>
            </a:xfrm>
          </p:grpSpPr>
          <p:pic>
            <p:nvPicPr>
              <p:cNvPr id="92" name="Picture 2" descr="cell culture flask - slubne-suknie.info">
                <a:extLst>
                  <a:ext uri="{FF2B5EF4-FFF2-40B4-BE49-F238E27FC236}">
                    <a16:creationId xmlns:a16="http://schemas.microsoft.com/office/drawing/2014/main" id="{41B0A562-4FA1-D444-B93F-956C34D3FA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007798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3" name="Picture 2" descr="cell culture flask - slubne-suknie.info">
                <a:extLst>
                  <a:ext uri="{FF2B5EF4-FFF2-40B4-BE49-F238E27FC236}">
                    <a16:creationId xmlns:a16="http://schemas.microsoft.com/office/drawing/2014/main" id="{49221819-8054-0D44-87D9-8B20656F23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429000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4" name="Picture 2" descr="cell culture flask - slubne-suknie.info">
                <a:extLst>
                  <a:ext uri="{FF2B5EF4-FFF2-40B4-BE49-F238E27FC236}">
                    <a16:creationId xmlns:a16="http://schemas.microsoft.com/office/drawing/2014/main" id="{0C4AD765-1C82-7F4C-8A1C-9ED180D5A1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904867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D0C3AD56-BCC6-1B4A-8663-60F60EC9A77C}"/>
                </a:ext>
              </a:extLst>
            </p:cNvPr>
            <p:cNvGrpSpPr/>
            <p:nvPr/>
          </p:nvGrpSpPr>
          <p:grpSpPr>
            <a:xfrm>
              <a:off x="10074966" y="3023608"/>
              <a:ext cx="1528141" cy="2119582"/>
              <a:chOff x="922102" y="3007798"/>
              <a:chExt cx="1528141" cy="2119582"/>
            </a:xfrm>
          </p:grpSpPr>
          <p:pic>
            <p:nvPicPr>
              <p:cNvPr id="96" name="Picture 2" descr="cell culture flask - slubne-suknie.info">
                <a:extLst>
                  <a:ext uri="{FF2B5EF4-FFF2-40B4-BE49-F238E27FC236}">
                    <a16:creationId xmlns:a16="http://schemas.microsoft.com/office/drawing/2014/main" id="{37AF1C6A-86F0-B441-9C7B-557F55E918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007798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7" name="Picture 2" descr="cell culture flask - slubne-suknie.info">
                <a:extLst>
                  <a:ext uri="{FF2B5EF4-FFF2-40B4-BE49-F238E27FC236}">
                    <a16:creationId xmlns:a16="http://schemas.microsoft.com/office/drawing/2014/main" id="{D1774D2E-065D-084B-8D1D-B2DC1BEF31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429000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8" name="Picture 2" descr="cell culture flask - slubne-suknie.info">
                <a:extLst>
                  <a:ext uri="{FF2B5EF4-FFF2-40B4-BE49-F238E27FC236}">
                    <a16:creationId xmlns:a16="http://schemas.microsoft.com/office/drawing/2014/main" id="{9EB5CA98-B3E3-F24F-911F-3CAEDD4EDA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904867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B61ACFB-A50C-324A-AAAE-2A5AA14161BE}"/>
                </a:ext>
              </a:extLst>
            </p:cNvPr>
            <p:cNvSpPr txBox="1"/>
            <p:nvPr/>
          </p:nvSpPr>
          <p:spPr>
            <a:xfrm>
              <a:off x="1414302" y="4914592"/>
              <a:ext cx="54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dirty="0">
                  <a:latin typeface="Helvetica" pitchFamily="2" charset="0"/>
                </a:rPr>
                <a:t>WT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A38F00B2-9802-834E-AE05-E1E7BA7A6573}"/>
                </a:ext>
              </a:extLst>
            </p:cNvPr>
            <p:cNvSpPr txBox="1"/>
            <p:nvPr/>
          </p:nvSpPr>
          <p:spPr>
            <a:xfrm>
              <a:off x="3702518" y="4914592"/>
              <a:ext cx="5180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dirty="0">
                  <a:latin typeface="Helvetica" pitchFamily="2" charset="0"/>
                </a:rPr>
                <a:t>KO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2C79545-613E-0549-B099-2DA9AEBA5853}"/>
                </a:ext>
              </a:extLst>
            </p:cNvPr>
            <p:cNvSpPr txBox="1"/>
            <p:nvPr/>
          </p:nvSpPr>
          <p:spPr>
            <a:xfrm>
              <a:off x="6090143" y="4914592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dirty="0">
                  <a:latin typeface="Helvetica" pitchFamily="2" charset="0"/>
                </a:rPr>
                <a:t>AB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D34F089-89A4-BA4E-8E6D-D31E4B683AE7}"/>
                </a:ext>
              </a:extLst>
            </p:cNvPr>
            <p:cNvSpPr txBox="1"/>
            <p:nvPr/>
          </p:nvSpPr>
          <p:spPr>
            <a:xfrm>
              <a:off x="8338635" y="4914592"/>
              <a:ext cx="659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dirty="0">
                  <a:latin typeface="Helvetica" pitchFamily="2" charset="0"/>
                </a:rPr>
                <a:t>PBC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24E0AEF-A9BD-AD46-A70A-4542A2223C9B}"/>
                </a:ext>
              </a:extLst>
            </p:cNvPr>
            <p:cNvSpPr txBox="1"/>
            <p:nvPr/>
          </p:nvSpPr>
          <p:spPr>
            <a:xfrm>
              <a:off x="10524228" y="4914592"/>
              <a:ext cx="8643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dirty="0">
                  <a:latin typeface="Helvetica" pitchFamily="2" charset="0"/>
                </a:rPr>
                <a:t>T205A</a:t>
              </a:r>
            </a:p>
          </p:txBody>
        </p: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4E1DC4C9-D7ED-9E49-8411-6734F2E41C61}"/>
              </a:ext>
            </a:extLst>
          </p:cNvPr>
          <p:cNvSpPr txBox="1"/>
          <p:nvPr/>
        </p:nvSpPr>
        <p:spPr>
          <a:xfrm>
            <a:off x="3578999" y="5310945"/>
            <a:ext cx="47596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600" dirty="0">
                <a:latin typeface="Helvetica" pitchFamily="2" charset="0"/>
              </a:rPr>
              <a:t>Protein lysates were prepared from all 15 cultures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5DF1BC3-8394-524A-A2EB-D0A580203104}"/>
              </a:ext>
            </a:extLst>
          </p:cNvPr>
          <p:cNvSpPr txBox="1"/>
          <p:nvPr/>
        </p:nvSpPr>
        <p:spPr>
          <a:xfrm>
            <a:off x="2050239" y="1316757"/>
            <a:ext cx="7872861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DE" dirty="0">
                <a:solidFill>
                  <a:srgbClr val="002060"/>
                </a:solidFill>
                <a:latin typeface="Helvetica" pitchFamily="2" charset="0"/>
              </a:rPr>
              <a:t>Do PKAR mutations cause changes in PKA (PKAR/PKAC1) expression?</a:t>
            </a:r>
          </a:p>
        </p:txBody>
      </p:sp>
    </p:spTree>
    <p:extLst>
      <p:ext uri="{BB962C8B-B14F-4D97-AF65-F5344CB8AC3E}">
        <p14:creationId xmlns:p14="http://schemas.microsoft.com/office/powerpoint/2010/main" val="39592821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39644" y="289279"/>
            <a:ext cx="44149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90"/>
                </a:solidFill>
                <a:latin typeface="Helvetica"/>
                <a:cs typeface="Helvetica"/>
              </a:rPr>
              <a:t>Day 2: Protein expression analysis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5DF1BC3-8394-524A-A2EB-D0A580203104}"/>
              </a:ext>
            </a:extLst>
          </p:cNvPr>
          <p:cNvSpPr txBox="1"/>
          <p:nvPr/>
        </p:nvSpPr>
        <p:spPr>
          <a:xfrm>
            <a:off x="2050239" y="1316757"/>
            <a:ext cx="7872861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DE" dirty="0">
                <a:solidFill>
                  <a:srgbClr val="002060"/>
                </a:solidFill>
                <a:latin typeface="Helvetica" pitchFamily="2" charset="0"/>
              </a:rPr>
              <a:t>Do PKAR mutations cause changes in PKA (PKAR/PKAC1) expression?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050F344-9419-2B46-881D-1A33A23574CC}"/>
              </a:ext>
            </a:extLst>
          </p:cNvPr>
          <p:cNvGrpSpPr/>
          <p:nvPr/>
        </p:nvGrpSpPr>
        <p:grpSpPr>
          <a:xfrm>
            <a:off x="998456" y="2204275"/>
            <a:ext cx="5882375" cy="3500489"/>
            <a:chOff x="368300" y="2313457"/>
            <a:chExt cx="5882375" cy="3500489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F24AC85E-1B89-2F46-862B-98B1498550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2313457"/>
              <a:ext cx="5727700" cy="3492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E6E3B278-8A3A-8740-9F30-FD8AD76FC01B}"/>
                </a:ext>
              </a:extLst>
            </p:cNvPr>
            <p:cNvSpPr/>
            <p:nvPr/>
          </p:nvSpPr>
          <p:spPr>
            <a:xfrm>
              <a:off x="3835021" y="2313457"/>
              <a:ext cx="2415654" cy="350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89024B4-7041-F44B-96A0-E3190FB01D5D}"/>
              </a:ext>
            </a:extLst>
          </p:cNvPr>
          <p:cNvGrpSpPr/>
          <p:nvPr/>
        </p:nvGrpSpPr>
        <p:grpSpPr>
          <a:xfrm>
            <a:off x="4671978" y="2204275"/>
            <a:ext cx="5882375" cy="3500489"/>
            <a:chOff x="368300" y="2313457"/>
            <a:chExt cx="5882375" cy="3500489"/>
          </a:xfrm>
        </p:grpSpPr>
        <p:pic>
          <p:nvPicPr>
            <p:cNvPr id="37" name="Picture 2">
              <a:extLst>
                <a:ext uri="{FF2B5EF4-FFF2-40B4-BE49-F238E27FC236}">
                  <a16:creationId xmlns:a16="http://schemas.microsoft.com/office/drawing/2014/main" id="{F16C9A5C-943F-0341-92E3-977ADA1A41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2313457"/>
              <a:ext cx="5727700" cy="3492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36B2416-7EDA-7848-8847-DFE78CD31D1B}"/>
                </a:ext>
              </a:extLst>
            </p:cNvPr>
            <p:cNvSpPr/>
            <p:nvPr/>
          </p:nvSpPr>
          <p:spPr>
            <a:xfrm>
              <a:off x="3835021" y="2313457"/>
              <a:ext cx="2415654" cy="350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1109788-3F38-2F42-B9DC-9349706E2BF4}"/>
              </a:ext>
            </a:extLst>
          </p:cNvPr>
          <p:cNvGrpSpPr/>
          <p:nvPr/>
        </p:nvGrpSpPr>
        <p:grpSpPr>
          <a:xfrm>
            <a:off x="8289471" y="2196286"/>
            <a:ext cx="5882375" cy="3500489"/>
            <a:chOff x="368300" y="2313457"/>
            <a:chExt cx="5882375" cy="3500489"/>
          </a:xfrm>
        </p:grpSpPr>
        <p:pic>
          <p:nvPicPr>
            <p:cNvPr id="40" name="Picture 2">
              <a:extLst>
                <a:ext uri="{FF2B5EF4-FFF2-40B4-BE49-F238E27FC236}">
                  <a16:creationId xmlns:a16="http://schemas.microsoft.com/office/drawing/2014/main" id="{E3BA75E5-D60D-874A-8EEB-B60B3B63C6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00" y="2313457"/>
              <a:ext cx="5727700" cy="3492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9C7CDC9-884B-A04B-805F-F54949BB77A2}"/>
                </a:ext>
              </a:extLst>
            </p:cNvPr>
            <p:cNvSpPr/>
            <p:nvPr/>
          </p:nvSpPr>
          <p:spPr>
            <a:xfrm>
              <a:off x="3835021" y="2313457"/>
              <a:ext cx="2415654" cy="3500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670C1530-AB96-CE41-88DF-CA00C89D473E}"/>
              </a:ext>
            </a:extLst>
          </p:cNvPr>
          <p:cNvSpPr txBox="1"/>
          <p:nvPr/>
        </p:nvSpPr>
        <p:spPr>
          <a:xfrm>
            <a:off x="1104685" y="5704764"/>
            <a:ext cx="23919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400" dirty="0">
                <a:latin typeface="Helvetica" pitchFamily="2" charset="0"/>
              </a:rPr>
              <a:t>M  WT  KO  AB PBC T205A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C60D6A4-27F6-6D4E-BB2D-76AD7165E1D1}"/>
              </a:ext>
            </a:extLst>
          </p:cNvPr>
          <p:cNvSpPr txBox="1"/>
          <p:nvPr/>
        </p:nvSpPr>
        <p:spPr>
          <a:xfrm>
            <a:off x="4754490" y="5696775"/>
            <a:ext cx="23919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400" dirty="0">
                <a:latin typeface="Helvetica" pitchFamily="2" charset="0"/>
              </a:rPr>
              <a:t>M  WT  KO  AB PBC T205A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63F9BD7-D365-8147-8E32-2E9CD1595985}"/>
              </a:ext>
            </a:extLst>
          </p:cNvPr>
          <p:cNvSpPr txBox="1"/>
          <p:nvPr/>
        </p:nvSpPr>
        <p:spPr>
          <a:xfrm>
            <a:off x="8404295" y="5715652"/>
            <a:ext cx="23919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400" dirty="0">
                <a:latin typeface="Helvetica" pitchFamily="2" charset="0"/>
              </a:rPr>
              <a:t>M  WT  KO  AB PBC T205A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B19642F-7896-B243-9A6A-7174B4C2D9DA}"/>
              </a:ext>
            </a:extLst>
          </p:cNvPr>
          <p:cNvSpPr txBox="1"/>
          <p:nvPr/>
        </p:nvSpPr>
        <p:spPr>
          <a:xfrm>
            <a:off x="1795546" y="5910484"/>
            <a:ext cx="10102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400" dirty="0">
                <a:latin typeface="Helvetica" pitchFamily="2" charset="0"/>
              </a:rPr>
              <a:t>replicate 1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EAC4EEF-5339-4E48-A477-5012717D47AB}"/>
              </a:ext>
            </a:extLst>
          </p:cNvPr>
          <p:cNvSpPr txBox="1"/>
          <p:nvPr/>
        </p:nvSpPr>
        <p:spPr>
          <a:xfrm>
            <a:off x="5481562" y="5915173"/>
            <a:ext cx="10102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400" dirty="0">
                <a:latin typeface="Helvetica" pitchFamily="2" charset="0"/>
              </a:rPr>
              <a:t>replicate 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07A42FC-187B-F342-B5DD-8EF177B4BCCC}"/>
              </a:ext>
            </a:extLst>
          </p:cNvPr>
          <p:cNvSpPr txBox="1"/>
          <p:nvPr/>
        </p:nvSpPr>
        <p:spPr>
          <a:xfrm>
            <a:off x="9131367" y="5915173"/>
            <a:ext cx="10102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400" dirty="0">
                <a:latin typeface="Helvetica" pitchFamily="2" charset="0"/>
              </a:rPr>
              <a:t>replicate 3</a:t>
            </a:r>
          </a:p>
        </p:txBody>
      </p:sp>
    </p:spTree>
    <p:extLst>
      <p:ext uri="{BB962C8B-B14F-4D97-AF65-F5344CB8AC3E}">
        <p14:creationId xmlns:p14="http://schemas.microsoft.com/office/powerpoint/2010/main" val="2307307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AA5337C-F934-E04E-80CC-D484A1DC54FD}"/>
              </a:ext>
            </a:extLst>
          </p:cNvPr>
          <p:cNvSpPr txBox="1"/>
          <p:nvPr/>
        </p:nvSpPr>
        <p:spPr>
          <a:xfrm>
            <a:off x="2050239" y="1227304"/>
            <a:ext cx="7872861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DE" dirty="0">
                <a:solidFill>
                  <a:srgbClr val="002060"/>
                </a:solidFill>
                <a:latin typeface="Helvetica" pitchFamily="2" charset="0"/>
              </a:rPr>
              <a:t>Do PKAR mutations cause changes in PKA (PKAR/PKAC1) expression?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CA6507-01D5-EF48-9DC1-BDBE6FC1619B}"/>
              </a:ext>
            </a:extLst>
          </p:cNvPr>
          <p:cNvSpPr txBox="1"/>
          <p:nvPr/>
        </p:nvSpPr>
        <p:spPr>
          <a:xfrm>
            <a:off x="1003853" y="1948069"/>
            <a:ext cx="2248116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DE" dirty="0"/>
              <a:t>Western blot analysis: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6EFDD04-EA4F-584E-8E52-8CFE793BB423}"/>
              </a:ext>
            </a:extLst>
          </p:cNvPr>
          <p:cNvGrpSpPr/>
          <p:nvPr/>
        </p:nvGrpSpPr>
        <p:grpSpPr>
          <a:xfrm>
            <a:off x="4071178" y="2317401"/>
            <a:ext cx="4983232" cy="3937000"/>
            <a:chOff x="4200387" y="2128792"/>
            <a:chExt cx="4983232" cy="3937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C6FE9B0-E092-B247-B3AD-105F41440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00387" y="2128792"/>
              <a:ext cx="4089400" cy="39370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89A704B-4352-324B-89A8-B650B1BB5F0C}"/>
                </a:ext>
              </a:extLst>
            </p:cNvPr>
            <p:cNvSpPr txBox="1"/>
            <p:nvPr/>
          </p:nvSpPr>
          <p:spPr>
            <a:xfrm>
              <a:off x="8259968" y="3294029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sz="1400" dirty="0">
                  <a:latin typeface="Helvetica" pitchFamily="2" charset="0"/>
                </a:rPr>
                <a:t>PFR-A/C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EDEE0D1-734C-CA48-BCE9-5DC9EC92F07F}"/>
                </a:ext>
              </a:extLst>
            </p:cNvPr>
            <p:cNvSpPr txBox="1"/>
            <p:nvPr/>
          </p:nvSpPr>
          <p:spPr>
            <a:xfrm>
              <a:off x="8259968" y="3525942"/>
              <a:ext cx="6751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sz="1400" dirty="0">
                  <a:latin typeface="Helvetica" pitchFamily="2" charset="0"/>
                </a:rPr>
                <a:t>PKAR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174CCCF-8612-3440-A5ED-A63C50C8DC03}"/>
                </a:ext>
              </a:extLst>
            </p:cNvPr>
            <p:cNvSpPr txBox="1"/>
            <p:nvPr/>
          </p:nvSpPr>
          <p:spPr>
            <a:xfrm>
              <a:off x="8259968" y="4276422"/>
              <a:ext cx="9236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sz="1400" dirty="0">
                  <a:latin typeface="Helvetica" pitchFamily="2" charset="0"/>
                </a:rPr>
                <a:t>PKAC1/2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445F0069-F81E-B541-B438-73F1C1594159}"/>
              </a:ext>
            </a:extLst>
          </p:cNvPr>
          <p:cNvSpPr txBox="1"/>
          <p:nvPr/>
        </p:nvSpPr>
        <p:spPr>
          <a:xfrm>
            <a:off x="4313582" y="1953832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latin typeface="Helvetica" pitchFamily="2" charset="0"/>
              </a:rPr>
              <a:t>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038AF8-F64C-024B-AD5D-A14EF82AD0F2}"/>
              </a:ext>
            </a:extLst>
          </p:cNvPr>
          <p:cNvSpPr txBox="1"/>
          <p:nvPr/>
        </p:nvSpPr>
        <p:spPr>
          <a:xfrm>
            <a:off x="4793631" y="1960205"/>
            <a:ext cx="334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latin typeface="Helvetica" pitchFamily="2" charset="0"/>
              </a:rPr>
              <a:t>WT    KO      AB    PBC  T205A</a:t>
            </a:r>
          </a:p>
        </p:txBody>
      </p:sp>
      <p:pic>
        <p:nvPicPr>
          <p:cNvPr id="16386" name="Picture 2" descr="Blue Prestained Protein Standard, Broad Range (11-190 kDa) | NEB">
            <a:extLst>
              <a:ext uri="{FF2B5EF4-FFF2-40B4-BE49-F238E27FC236}">
                <a16:creationId xmlns:a16="http://schemas.microsoft.com/office/drawing/2014/main" id="{EC6F6E0A-1F3B-1949-8F72-4531CBD70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340" y="2650418"/>
            <a:ext cx="1271993" cy="3603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36D535E-F328-6C47-9263-BCF64BBB14B4}"/>
              </a:ext>
            </a:extLst>
          </p:cNvPr>
          <p:cNvSpPr txBox="1"/>
          <p:nvPr/>
        </p:nvSpPr>
        <p:spPr>
          <a:xfrm>
            <a:off x="3345747" y="289279"/>
            <a:ext cx="56028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90"/>
                </a:solidFill>
                <a:latin typeface="Helvetica"/>
                <a:cs typeface="Helvetica"/>
              </a:rPr>
              <a:t>Protein expression analysis</a:t>
            </a:r>
          </a:p>
        </p:txBody>
      </p:sp>
    </p:spTree>
    <p:extLst>
      <p:ext uri="{BB962C8B-B14F-4D97-AF65-F5344CB8AC3E}">
        <p14:creationId xmlns:p14="http://schemas.microsoft.com/office/powerpoint/2010/main" val="17071551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FD4A5F8-CA44-4D4A-B2B9-78DA60EA6AFB}"/>
              </a:ext>
            </a:extLst>
          </p:cNvPr>
          <p:cNvSpPr txBox="1"/>
          <p:nvPr/>
        </p:nvSpPr>
        <p:spPr>
          <a:xfrm>
            <a:off x="357809" y="1620078"/>
            <a:ext cx="837868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>
                <a:latin typeface="Helvetica" pitchFamily="2" charset="0"/>
              </a:rPr>
              <a:t>We</a:t>
            </a:r>
            <a:r>
              <a:rPr lang="de-DE" dirty="0">
                <a:latin typeface="Helvetica" pitchFamily="2" charset="0"/>
              </a:rPr>
              <a:t> will open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software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ImageStudioLite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together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and</a:t>
            </a:r>
            <a:r>
              <a:rPr lang="de-DE" dirty="0">
                <a:latin typeface="Helvetica" pitchFamily="2" charset="0"/>
              </a:rPr>
              <a:t> will </a:t>
            </a:r>
            <a:r>
              <a:rPr lang="de-DE" dirty="0" err="1">
                <a:latin typeface="Helvetica" pitchFamily="2" charset="0"/>
              </a:rPr>
              <a:t>import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ImageStudio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zip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files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containing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Western </a:t>
            </a:r>
            <a:r>
              <a:rPr lang="de-DE" dirty="0" err="1">
                <a:latin typeface="Helvetica" pitchFamily="2" charset="0"/>
              </a:rPr>
              <a:t>blot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images</a:t>
            </a:r>
            <a:endParaRPr lang="de-DE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>
                <a:latin typeface="Helvetica" pitchFamily="2" charset="0"/>
              </a:rPr>
              <a:t>We</a:t>
            </a:r>
            <a:r>
              <a:rPr lang="de-DE" dirty="0">
                <a:latin typeface="Helvetica" pitchFamily="2" charset="0"/>
              </a:rPr>
              <a:t> will </a:t>
            </a:r>
            <a:r>
              <a:rPr lang="de-DE" dirty="0" err="1">
                <a:latin typeface="Helvetica" pitchFamily="2" charset="0"/>
              </a:rPr>
              <a:t>quantify</a:t>
            </a:r>
            <a:r>
              <a:rPr lang="de-DE" dirty="0">
                <a:latin typeface="Helvetica" pitchFamily="2" charset="0"/>
              </a:rPr>
              <a:t> all </a:t>
            </a:r>
            <a:r>
              <a:rPr lang="de-DE" dirty="0" err="1">
                <a:latin typeface="Helvetica" pitchFamily="2" charset="0"/>
              </a:rPr>
              <a:t>protein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bands</a:t>
            </a:r>
            <a:r>
              <a:rPr lang="de-DE" dirty="0">
                <a:latin typeface="Helvetica" pitchFamily="2" charset="0"/>
              </a:rPr>
              <a:t> (PKAR, PKAC1/2, PFR-A/C (</a:t>
            </a:r>
            <a:r>
              <a:rPr lang="de-DE" dirty="0" err="1">
                <a:latin typeface="Helvetica" pitchFamily="2" charset="0"/>
              </a:rPr>
              <a:t>housekeeping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gene</a:t>
            </a:r>
            <a:r>
              <a:rPr lang="de-DE" dirty="0">
                <a:latin typeface="Helvetica" pitchFamily="2" charset="0"/>
              </a:rPr>
              <a:t>, </a:t>
            </a:r>
            <a:r>
              <a:rPr lang="de-DE" dirty="0" err="1">
                <a:latin typeface="Helvetica" pitchFamily="2" charset="0"/>
              </a:rPr>
              <a:t>used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for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normalization</a:t>
            </a:r>
            <a:r>
              <a:rPr lang="de-DE" dirty="0">
                <a:latin typeface="Helvetica" pitchFamily="2" charset="0"/>
              </a:rPr>
              <a:t>) </a:t>
            </a:r>
            <a:r>
              <a:rPr lang="de-DE" dirty="0" err="1">
                <a:latin typeface="Helvetica" pitchFamily="2" charset="0"/>
              </a:rPr>
              <a:t>and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export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quantified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values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as</a:t>
            </a:r>
            <a:r>
              <a:rPr lang="de-DE" dirty="0">
                <a:latin typeface="Helvetica" pitchFamily="2" charset="0"/>
              </a:rPr>
              <a:t> Excel </a:t>
            </a:r>
            <a:r>
              <a:rPr lang="de-DE" dirty="0" err="1">
                <a:latin typeface="Helvetica" pitchFamily="2" charset="0"/>
              </a:rPr>
              <a:t>file</a:t>
            </a:r>
            <a:endParaRPr lang="de-DE" dirty="0">
              <a:latin typeface="Helvetica" pitchFamily="2" charset="0"/>
            </a:endParaRPr>
          </a:p>
          <a:p>
            <a:endParaRPr lang="de-DE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>
                <a:latin typeface="Helvetica" pitchFamily="2" charset="0"/>
              </a:rPr>
              <a:t>Copy</a:t>
            </a:r>
            <a:r>
              <a:rPr lang="de-DE" dirty="0">
                <a:latin typeface="Helvetica" pitchFamily="2" charset="0"/>
              </a:rPr>
              <a:t>-paste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quantified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expression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values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into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GraphPad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Prism</a:t>
            </a:r>
            <a:r>
              <a:rPr lang="de-DE" dirty="0">
                <a:latin typeface="Helvetica" pitchFamily="2" charset="0"/>
              </a:rPr>
              <a:t> (</a:t>
            </a:r>
            <a:r>
              <a:rPr lang="de-DE" dirty="0" err="1">
                <a:latin typeface="Helvetica" pitchFamily="2" charset="0"/>
              </a:rPr>
              <a:t>choose</a:t>
            </a:r>
            <a:r>
              <a:rPr lang="de-DE" dirty="0">
                <a:latin typeface="Helvetica" pitchFamily="2" charset="0"/>
              </a:rPr>
              <a:t> a </a:t>
            </a:r>
            <a:r>
              <a:rPr lang="de-DE" dirty="0" err="1">
                <a:latin typeface="Helvetica" pitchFamily="2" charset="0"/>
              </a:rPr>
              <a:t>column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data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table</a:t>
            </a:r>
            <a:r>
              <a:rPr lang="de-DE" dirty="0">
                <a:latin typeface="Helvetica" pitchFamily="2" charset="0"/>
              </a:rPr>
              <a:t>) </a:t>
            </a:r>
            <a:r>
              <a:rPr lang="de-DE" dirty="0" err="1">
                <a:latin typeface="Helvetica" pitchFamily="2" charset="0"/>
              </a:rPr>
              <a:t>and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plot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mean</a:t>
            </a:r>
            <a:r>
              <a:rPr lang="de-DE" dirty="0">
                <a:latin typeface="Helvetica" pitchFamily="2" charset="0"/>
              </a:rPr>
              <a:t> +/- </a:t>
            </a:r>
            <a:r>
              <a:rPr lang="de-DE" dirty="0" err="1">
                <a:latin typeface="Helvetica" pitchFamily="2" charset="0"/>
              </a:rPr>
              <a:t>standard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deviation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into</a:t>
            </a:r>
            <a:r>
              <a:rPr lang="de-DE" dirty="0">
                <a:latin typeface="Helvetica" pitchFamily="2" charset="0"/>
              </a:rPr>
              <a:t> a </a:t>
            </a:r>
            <a:r>
              <a:rPr lang="de-DE" dirty="0" err="1">
                <a:latin typeface="Helvetica" pitchFamily="2" charset="0"/>
              </a:rPr>
              <a:t>column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graph</a:t>
            </a:r>
            <a:endParaRPr lang="de-DE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Helvetica" pitchFamily="2" charset="0"/>
              </a:rPr>
              <a:t>Enter </a:t>
            </a:r>
            <a:r>
              <a:rPr lang="de-DE" dirty="0" err="1">
                <a:latin typeface="Helvetica" pitchFamily="2" charset="0"/>
              </a:rPr>
              <a:t>values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into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table</a:t>
            </a:r>
            <a:r>
              <a:rPr lang="de-DE" dirty="0">
                <a:latin typeface="Helvetica" pitchFamily="2" charset="0"/>
              </a:rPr>
              <a:t> 1</a:t>
            </a:r>
          </a:p>
          <a:p>
            <a:endParaRPr lang="de-DE" dirty="0">
              <a:latin typeface="Helvetica" pitchFamily="2" charset="0"/>
            </a:endParaRPr>
          </a:p>
        </p:txBody>
      </p:sp>
      <p:pic>
        <p:nvPicPr>
          <p:cNvPr id="11266" name="Picture 2" descr="Free Western Blot Quantification Software">
            <a:extLst>
              <a:ext uri="{FF2B5EF4-FFF2-40B4-BE49-F238E27FC236}">
                <a16:creationId xmlns:a16="http://schemas.microsoft.com/office/drawing/2014/main" id="{DE3CB740-4352-A046-8348-A8F2FC9EC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1596" y="992256"/>
            <a:ext cx="2242238" cy="224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280251-5A05-194D-8781-C2C114AB7C64}"/>
              </a:ext>
            </a:extLst>
          </p:cNvPr>
          <p:cNvSpPr txBox="1"/>
          <p:nvPr/>
        </p:nvSpPr>
        <p:spPr>
          <a:xfrm>
            <a:off x="3345747" y="289279"/>
            <a:ext cx="56028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90"/>
                </a:solidFill>
                <a:latin typeface="Helvetica"/>
                <a:cs typeface="Helvetica"/>
              </a:rPr>
              <a:t>Protein expression analysis</a:t>
            </a:r>
          </a:p>
        </p:txBody>
      </p:sp>
      <p:pic>
        <p:nvPicPr>
          <p:cNvPr id="5" name="Picture 2" descr="Bildergebnis für graphpad prism">
            <a:extLst>
              <a:ext uri="{FF2B5EF4-FFF2-40B4-BE49-F238E27FC236}">
                <a16:creationId xmlns:a16="http://schemas.microsoft.com/office/drawing/2014/main" id="{CCCE4740-BD2F-8D4E-97CB-B78FB11D4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1596" y="3429000"/>
            <a:ext cx="2242238" cy="224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14425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AE1D69F-F9AE-EF40-8842-63D8CE0179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901082"/>
              </p:ext>
            </p:extLst>
          </p:nvPr>
        </p:nvGraphicFramePr>
        <p:xfrm>
          <a:off x="3276600" y="1499931"/>
          <a:ext cx="5638800" cy="29889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80260">
                  <a:extLst>
                    <a:ext uri="{9D8B030D-6E8A-4147-A177-3AD203B41FA5}">
                      <a16:colId xmlns:a16="http://schemas.microsoft.com/office/drawing/2014/main" val="1925528416"/>
                    </a:ext>
                  </a:extLst>
                </a:gridCol>
                <a:gridCol w="1386840">
                  <a:extLst>
                    <a:ext uri="{9D8B030D-6E8A-4147-A177-3AD203B41FA5}">
                      <a16:colId xmlns:a16="http://schemas.microsoft.com/office/drawing/2014/main" val="4159021531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388308563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824090267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1837359435"/>
                    </a:ext>
                  </a:extLst>
                </a:gridCol>
              </a:tblGrid>
              <a:tr h="27940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cell line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DE" sz="1200">
                        <a:effectLst/>
                        <a:latin typeface="Helvetica" pitchFamily="2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632375"/>
                  </a:ext>
                </a:extLst>
              </a:tr>
              <a:tr h="27940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replicate #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1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2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3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59949714"/>
                  </a:ext>
                </a:extLst>
              </a:tr>
              <a:tr h="244475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PDT logarithmic growth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5040843"/>
                  </a:ext>
                </a:extLst>
              </a:tr>
              <a:tr h="27749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growth to stationary phase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time point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73583625"/>
                  </a:ext>
                </a:extLst>
              </a:tr>
              <a:tr h="353060">
                <a:tc v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max. density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53238977"/>
                  </a:ext>
                </a:extLst>
              </a:tr>
              <a:tr h="29210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protein expression</a:t>
                      </a:r>
                      <a:br>
                        <a:rPr lang="en-US" sz="1000">
                          <a:effectLst/>
                          <a:latin typeface="Helvetica" pitchFamily="2" charset="0"/>
                        </a:rPr>
                      </a:br>
                      <a:r>
                        <a:rPr lang="en-US" sz="1000">
                          <a:effectLst/>
                          <a:latin typeface="Helvetica" pitchFamily="2" charset="0"/>
                        </a:rPr>
                        <a:t>(intensity counts normalized to PFR &amp; WT set to 100%)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PKAR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59970103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PKAC1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0523255"/>
                  </a:ext>
                </a:extLst>
              </a:tr>
              <a:tr h="37401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Helvetica" pitchFamily="2" charset="0"/>
                        </a:rPr>
                        <a:t>VASP assay</a:t>
                      </a:r>
                      <a:endParaRPr lang="en-DE" sz="1200" dirty="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% basal VASP phosphorylation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34539058"/>
                  </a:ext>
                </a:extLst>
              </a:tr>
              <a:tr h="343535">
                <a:tc v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fold induction</a:t>
                      </a:r>
                      <a:endParaRPr lang="en-DE" sz="1200">
                        <a:effectLst/>
                        <a:latin typeface="Helvetica" pitchFamily="2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upon Toyo treatment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8854914"/>
                  </a:ext>
                </a:extLst>
              </a:tr>
              <a:tr h="240665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Alamar blue assay Toyo EC</a:t>
                      </a:r>
                      <a:r>
                        <a:rPr lang="en-US" sz="1000" baseline="-25000">
                          <a:effectLst/>
                          <a:latin typeface="Helvetica" pitchFamily="2" charset="0"/>
                        </a:rPr>
                        <a:t>50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 dirty="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4777944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E1BFD2E-208B-E444-9414-D019316B9E2C}"/>
              </a:ext>
            </a:extLst>
          </p:cNvPr>
          <p:cNvSpPr txBox="1"/>
          <p:nvPr/>
        </p:nvSpPr>
        <p:spPr>
          <a:xfrm>
            <a:off x="3568383" y="289279"/>
            <a:ext cx="5157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90"/>
                </a:solidFill>
                <a:latin typeface="Helvetica"/>
                <a:cs typeface="Helvetica"/>
              </a:rPr>
              <a:t>Fill out Table 1 for each of the 5 cell lines</a:t>
            </a:r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4D82FAAA-9101-F34F-A95F-FA7555FDF798}"/>
              </a:ext>
            </a:extLst>
          </p:cNvPr>
          <p:cNvSpPr/>
          <p:nvPr/>
        </p:nvSpPr>
        <p:spPr>
          <a:xfrm>
            <a:off x="1884528" y="2825087"/>
            <a:ext cx="1364776" cy="832514"/>
          </a:xfrm>
          <a:prstGeom prst="rightArrow">
            <a:avLst/>
          </a:prstGeom>
          <a:solidFill>
            <a:srgbClr val="EC6F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385987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FD4A5F8-CA44-4D4A-B2B9-78DA60EA6AFB}"/>
              </a:ext>
            </a:extLst>
          </p:cNvPr>
          <p:cNvSpPr txBox="1"/>
          <p:nvPr/>
        </p:nvSpPr>
        <p:spPr>
          <a:xfrm>
            <a:off x="357809" y="1620078"/>
            <a:ext cx="83786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Helvetica" pitchFamily="2" charset="0"/>
              </a:rPr>
              <a:t>Export PDFs </a:t>
            </a:r>
            <a:r>
              <a:rPr lang="de-DE" dirty="0" err="1">
                <a:latin typeface="Helvetica" pitchFamily="2" charset="0"/>
              </a:rPr>
              <a:t>of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Western </a:t>
            </a:r>
            <a:r>
              <a:rPr lang="de-DE" dirty="0" err="1">
                <a:latin typeface="Helvetica" pitchFamily="2" charset="0"/>
              </a:rPr>
              <a:t>blots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and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graphs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for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your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protocol</a:t>
            </a:r>
            <a:endParaRPr lang="de-DE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Helvetica" pitchFamily="2" charset="0"/>
              </a:rPr>
              <a:t>Interpret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results</a:t>
            </a:r>
            <a:r>
              <a:rPr lang="de-DE" dirty="0">
                <a:latin typeface="Helvetica" pitchFamily="2" charset="0"/>
              </a:rPr>
              <a:t>: </a:t>
            </a:r>
            <a:r>
              <a:rPr lang="de-DE" dirty="0" err="1">
                <a:latin typeface="Helvetica" pitchFamily="2" charset="0"/>
              </a:rPr>
              <a:t>is</a:t>
            </a:r>
            <a:r>
              <a:rPr lang="de-DE" dirty="0">
                <a:latin typeface="Helvetica" pitchFamily="2" charset="0"/>
              </a:rPr>
              <a:t> PKA </a:t>
            </a:r>
            <a:r>
              <a:rPr lang="de-DE" dirty="0" err="1">
                <a:latin typeface="Helvetica" pitchFamily="2" charset="0"/>
              </a:rPr>
              <a:t>subunit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expression</a:t>
            </a:r>
            <a:r>
              <a:rPr lang="de-DE" dirty="0">
                <a:latin typeface="Helvetica" pitchFamily="2" charset="0"/>
              </a:rPr>
              <a:t> different </a:t>
            </a:r>
            <a:r>
              <a:rPr lang="de-DE" dirty="0" err="1">
                <a:latin typeface="Helvetica" pitchFamily="2" charset="0"/>
              </a:rPr>
              <a:t>between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different </a:t>
            </a:r>
            <a:r>
              <a:rPr lang="de-DE" dirty="0" err="1">
                <a:latin typeface="Helvetica" pitchFamily="2" charset="0"/>
              </a:rPr>
              <a:t>cell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lines</a:t>
            </a:r>
            <a:r>
              <a:rPr lang="de-DE" dirty="0">
                <a:latin typeface="Helvetica" pitchFamily="2" charset="0"/>
              </a:rPr>
              <a:t>? </a:t>
            </a:r>
            <a:r>
              <a:rPr lang="de-DE" dirty="0" err="1">
                <a:latin typeface="Helvetica" pitchFamily="2" charset="0"/>
              </a:rPr>
              <a:t>Is</a:t>
            </a:r>
            <a:r>
              <a:rPr lang="de-DE" dirty="0">
                <a:latin typeface="Helvetica" pitchFamily="2" charset="0"/>
              </a:rPr>
              <a:t> PKAC </a:t>
            </a:r>
            <a:r>
              <a:rPr lang="de-DE" dirty="0" err="1">
                <a:latin typeface="Helvetica" pitchFamily="2" charset="0"/>
              </a:rPr>
              <a:t>expression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dependent</a:t>
            </a:r>
            <a:r>
              <a:rPr lang="de-DE" dirty="0">
                <a:latin typeface="Helvetica" pitchFamily="2" charset="0"/>
              </a:rPr>
              <a:t> on PKAR? </a:t>
            </a:r>
            <a:r>
              <a:rPr lang="de-DE" dirty="0" err="1">
                <a:latin typeface="Helvetica" pitchFamily="2" charset="0"/>
              </a:rPr>
              <a:t>How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can</a:t>
            </a:r>
            <a:r>
              <a:rPr lang="de-DE" dirty="0">
                <a:latin typeface="Helvetica" pitchFamily="2" charset="0"/>
              </a:rPr>
              <a:t> double </a:t>
            </a:r>
            <a:r>
              <a:rPr lang="de-DE" dirty="0" err="1">
                <a:latin typeface="Helvetica" pitchFamily="2" charset="0"/>
              </a:rPr>
              <a:t>bands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be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explained</a:t>
            </a:r>
            <a:r>
              <a:rPr lang="de-DE" dirty="0">
                <a:latin typeface="Helvetica" pitchFamily="2" charset="0"/>
              </a:rPr>
              <a:t>? </a:t>
            </a:r>
            <a:r>
              <a:rPr lang="de-DE" dirty="0" err="1">
                <a:latin typeface="Helvetica" pitchFamily="2" charset="0"/>
              </a:rPr>
              <a:t>Which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impact</a:t>
            </a:r>
            <a:r>
              <a:rPr lang="de-DE" dirty="0">
                <a:latin typeface="Helvetica" pitchFamily="2" charset="0"/>
              </a:rPr>
              <a:t> do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mutations</a:t>
            </a:r>
            <a:r>
              <a:rPr lang="de-DE" dirty="0">
                <a:latin typeface="Helvetica" pitchFamily="2" charset="0"/>
              </a:rPr>
              <a:t> (PBC, T205A) </a:t>
            </a:r>
            <a:r>
              <a:rPr lang="de-DE" dirty="0" err="1">
                <a:latin typeface="Helvetica" pitchFamily="2" charset="0"/>
              </a:rPr>
              <a:t>have</a:t>
            </a:r>
            <a:r>
              <a:rPr lang="de-DE" dirty="0">
                <a:latin typeface="Helvetica" pitchFamily="2" charset="0"/>
              </a:rPr>
              <a:t> on PKA </a:t>
            </a:r>
            <a:r>
              <a:rPr lang="de-DE" dirty="0" err="1">
                <a:latin typeface="Helvetica" pitchFamily="2" charset="0"/>
              </a:rPr>
              <a:t>expression</a:t>
            </a:r>
            <a:r>
              <a:rPr lang="de-DE" dirty="0">
                <a:latin typeface="Helvetica" pitchFamily="2" charset="0"/>
              </a:rPr>
              <a:t>? Do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results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match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your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expectations</a:t>
            </a:r>
            <a:r>
              <a:rPr lang="de-DE" dirty="0">
                <a:latin typeface="Helvetica" pitchFamily="2" charset="0"/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Helvetica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280251-5A05-194D-8781-C2C114AB7C64}"/>
              </a:ext>
            </a:extLst>
          </p:cNvPr>
          <p:cNvSpPr txBox="1"/>
          <p:nvPr/>
        </p:nvSpPr>
        <p:spPr>
          <a:xfrm>
            <a:off x="3345747" y="289279"/>
            <a:ext cx="56028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90"/>
                </a:solidFill>
                <a:latin typeface="Helvetica"/>
                <a:cs typeface="Helvetica"/>
              </a:rPr>
              <a:t>Protein expression analysis</a:t>
            </a:r>
          </a:p>
        </p:txBody>
      </p:sp>
      <p:pic>
        <p:nvPicPr>
          <p:cNvPr id="5" name="Picture 2" descr="Free Western Blot Quantification Software">
            <a:extLst>
              <a:ext uri="{FF2B5EF4-FFF2-40B4-BE49-F238E27FC236}">
                <a16:creationId xmlns:a16="http://schemas.microsoft.com/office/drawing/2014/main" id="{7F622C6C-8554-8543-B836-5FDBA4022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1596" y="992256"/>
            <a:ext cx="2242238" cy="224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Bildergebnis für graphpad prism">
            <a:extLst>
              <a:ext uri="{FF2B5EF4-FFF2-40B4-BE49-F238E27FC236}">
                <a16:creationId xmlns:a16="http://schemas.microsoft.com/office/drawing/2014/main" id="{F58D39BE-EB8B-AB46-8D20-A6E769A92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1596" y="3429000"/>
            <a:ext cx="2242238" cy="224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7303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8280251-5A05-194D-8781-C2C114AB7C64}"/>
              </a:ext>
            </a:extLst>
          </p:cNvPr>
          <p:cNvSpPr txBox="1"/>
          <p:nvPr/>
        </p:nvSpPr>
        <p:spPr>
          <a:xfrm>
            <a:off x="2760147" y="289279"/>
            <a:ext cx="6774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i="1" dirty="0">
                <a:solidFill>
                  <a:srgbClr val="000090"/>
                </a:solidFill>
                <a:latin typeface="Helvetica"/>
                <a:cs typeface="Helvetica"/>
              </a:rPr>
              <a:t>In vivo </a:t>
            </a:r>
            <a:r>
              <a:rPr lang="en-US" sz="3200" b="1" dirty="0">
                <a:solidFill>
                  <a:srgbClr val="000090"/>
                </a:solidFill>
                <a:latin typeface="Helvetica"/>
                <a:cs typeface="Helvetica"/>
              </a:rPr>
              <a:t>PKA kinase reporter assay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186E95-4C95-2643-B7DA-FF82762191C3}"/>
              </a:ext>
            </a:extLst>
          </p:cNvPr>
          <p:cNvSpPr txBox="1"/>
          <p:nvPr/>
        </p:nvSpPr>
        <p:spPr>
          <a:xfrm>
            <a:off x="3634333" y="1038461"/>
            <a:ext cx="4923335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DE" dirty="0">
                <a:solidFill>
                  <a:srgbClr val="002060"/>
                </a:solidFill>
                <a:latin typeface="Helvetica" pitchFamily="2" charset="0"/>
              </a:rPr>
              <a:t>Do PKAR mutations influence PKA activity?</a:t>
            </a: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C11B0966-5346-2D42-A2D2-512113366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8591" y="1628635"/>
            <a:ext cx="7588218" cy="6160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1600" dirty="0">
                <a:latin typeface="Helvetica"/>
                <a:ea typeface="ＭＳ Ｐゴシック" charset="0"/>
                <a:cs typeface="Helvetica"/>
              </a:rPr>
              <a:t>Expression </a:t>
            </a:r>
            <a:r>
              <a:rPr lang="de-DE" sz="1600" dirty="0" err="1">
                <a:latin typeface="Helvetica"/>
                <a:ea typeface="ＭＳ Ｐゴシック" charset="0"/>
                <a:cs typeface="Helvetica"/>
              </a:rPr>
              <a:t>of</a:t>
            </a:r>
            <a:r>
              <a:rPr lang="de-DE" sz="1600" dirty="0">
                <a:latin typeface="Helvetica"/>
                <a:ea typeface="ＭＳ Ｐゴシック" charset="0"/>
                <a:cs typeface="Helvetica"/>
              </a:rPr>
              <a:t> human VASP (PKA </a:t>
            </a:r>
            <a:r>
              <a:rPr lang="de-DE" sz="1600" dirty="0" err="1">
                <a:latin typeface="Helvetica"/>
                <a:ea typeface="ＭＳ Ｐゴシック" charset="0"/>
                <a:cs typeface="Helvetica"/>
              </a:rPr>
              <a:t>substrate</a:t>
            </a:r>
            <a:r>
              <a:rPr lang="de-DE" sz="1600" dirty="0">
                <a:latin typeface="Helvetica"/>
                <a:ea typeface="ＭＳ Ｐゴシック" charset="0"/>
                <a:cs typeface="Helvetica"/>
              </a:rPr>
              <a:t>) in </a:t>
            </a:r>
            <a:r>
              <a:rPr lang="de-DE" sz="1600" i="1" dirty="0">
                <a:latin typeface="Helvetica"/>
                <a:ea typeface="ＭＳ Ｐゴシック" charset="0"/>
                <a:cs typeface="Helvetica"/>
              </a:rPr>
              <a:t>T. </a:t>
            </a:r>
            <a:r>
              <a:rPr lang="de-DE" sz="1600" i="1" dirty="0" err="1">
                <a:latin typeface="Helvetica"/>
                <a:ea typeface="ＭＳ Ｐゴシック" charset="0"/>
                <a:cs typeface="Helvetica"/>
              </a:rPr>
              <a:t>brucei</a:t>
            </a:r>
            <a:endParaRPr lang="de-DE" sz="1600" i="1" dirty="0">
              <a:latin typeface="Helvetica"/>
              <a:ea typeface="ＭＳ Ｐゴシック" charset="0"/>
              <a:cs typeface="Helvetica"/>
            </a:endParaRPr>
          </a:p>
          <a:p>
            <a:pPr>
              <a:buFont typeface="Wingdings" pitchFamily="2" charset="2"/>
              <a:buChar char="à"/>
            </a:pPr>
            <a:r>
              <a:rPr lang="de-DE" sz="1600" dirty="0" err="1">
                <a:latin typeface="Helvetica"/>
                <a:ea typeface="ＭＳ Ｐゴシック" charset="0"/>
                <a:cs typeface="Helvetica"/>
              </a:rPr>
              <a:t>Phosphorylation</a:t>
            </a:r>
            <a:r>
              <a:rPr lang="de-DE" sz="1600" dirty="0">
                <a:latin typeface="Helvetica"/>
                <a:ea typeface="ＭＳ Ｐゴシック" charset="0"/>
                <a:cs typeface="Helvetica"/>
              </a:rPr>
              <a:t> </a:t>
            </a:r>
            <a:r>
              <a:rPr lang="de-DE" sz="1600" dirty="0" err="1">
                <a:latin typeface="Helvetica"/>
                <a:ea typeface="ＭＳ Ｐゴシック" charset="0"/>
                <a:cs typeface="Helvetica"/>
              </a:rPr>
              <a:t>of</a:t>
            </a:r>
            <a:r>
              <a:rPr lang="de-DE" sz="1600" dirty="0">
                <a:latin typeface="Helvetica"/>
                <a:ea typeface="ＭＳ Ｐゴシック" charset="0"/>
                <a:cs typeface="Helvetica"/>
              </a:rPr>
              <a:t> VASP </a:t>
            </a:r>
            <a:r>
              <a:rPr lang="de-DE" sz="1600" dirty="0" err="1">
                <a:latin typeface="Helvetica"/>
                <a:ea typeface="ＭＳ Ｐゴシック" charset="0"/>
                <a:cs typeface="Helvetica"/>
              </a:rPr>
              <a:t>results</a:t>
            </a:r>
            <a:r>
              <a:rPr lang="de-DE" sz="1600" dirty="0">
                <a:latin typeface="Helvetica"/>
                <a:ea typeface="ＭＳ Ｐゴシック" charset="0"/>
                <a:cs typeface="Helvetica"/>
              </a:rPr>
              <a:t> in </a:t>
            </a:r>
            <a:r>
              <a:rPr lang="de-DE" sz="1600" dirty="0" err="1">
                <a:latin typeface="Helvetica"/>
                <a:ea typeface="ＭＳ Ｐゴシック" charset="0"/>
                <a:cs typeface="Helvetica"/>
              </a:rPr>
              <a:t>change</a:t>
            </a:r>
            <a:r>
              <a:rPr lang="de-DE" sz="1600" dirty="0">
                <a:latin typeface="Helvetica"/>
                <a:ea typeface="ＭＳ Ｐゴシック" charset="0"/>
                <a:cs typeface="Helvetica"/>
              </a:rPr>
              <a:t> </a:t>
            </a:r>
            <a:r>
              <a:rPr lang="de-DE" sz="1600" dirty="0" err="1">
                <a:latin typeface="Helvetica"/>
                <a:ea typeface="ＭＳ Ｐゴシック" charset="0"/>
                <a:cs typeface="Helvetica"/>
              </a:rPr>
              <a:t>of</a:t>
            </a:r>
            <a:r>
              <a:rPr lang="de-DE" sz="1600" dirty="0">
                <a:latin typeface="Helvetica"/>
                <a:ea typeface="ＭＳ Ｐゴシック" charset="0"/>
                <a:cs typeface="Helvetica"/>
              </a:rPr>
              <a:t> </a:t>
            </a:r>
            <a:r>
              <a:rPr lang="de-DE" sz="1600" dirty="0" err="1">
                <a:latin typeface="Helvetica"/>
                <a:ea typeface="ＭＳ Ｐゴシック" charset="0"/>
                <a:cs typeface="Helvetica"/>
              </a:rPr>
              <a:t>apparent</a:t>
            </a:r>
            <a:r>
              <a:rPr lang="de-DE" sz="1600" dirty="0">
                <a:latin typeface="Helvetica"/>
                <a:ea typeface="ＭＳ Ｐゴシック" charset="0"/>
                <a:cs typeface="Helvetica"/>
              </a:rPr>
              <a:t> </a:t>
            </a:r>
            <a:r>
              <a:rPr lang="de-DE" sz="1600" dirty="0" err="1">
                <a:latin typeface="Helvetica"/>
                <a:ea typeface="ＭＳ Ｐゴシック" charset="0"/>
                <a:cs typeface="Helvetica"/>
              </a:rPr>
              <a:t>molecular</a:t>
            </a:r>
            <a:r>
              <a:rPr lang="de-DE" sz="1600" dirty="0">
                <a:latin typeface="Helvetica"/>
                <a:ea typeface="ＭＳ Ｐゴシック" charset="0"/>
                <a:cs typeface="Helvetica"/>
              </a:rPr>
              <a:t> </a:t>
            </a:r>
            <a:r>
              <a:rPr lang="de-DE" sz="1600" dirty="0" err="1">
                <a:latin typeface="Helvetica"/>
                <a:ea typeface="ＭＳ Ｐゴシック" charset="0"/>
                <a:cs typeface="Helvetica"/>
              </a:rPr>
              <a:t>weight</a:t>
            </a:r>
            <a:endParaRPr lang="de-DE" sz="1600" dirty="0">
              <a:latin typeface="Helvetica"/>
              <a:ea typeface="ＭＳ Ｐゴシック" charset="0"/>
              <a:cs typeface="Helvetica"/>
            </a:endParaRPr>
          </a:p>
          <a:p>
            <a:pPr>
              <a:buFont typeface="Wingdings" pitchFamily="2" charset="2"/>
              <a:buChar char="à"/>
            </a:pPr>
            <a:r>
              <a:rPr lang="de-DE" sz="1600" dirty="0" err="1">
                <a:latin typeface="Helvetica"/>
                <a:ea typeface="ＭＳ Ｐゴシック" charset="0"/>
                <a:cs typeface="Helvetica"/>
              </a:rPr>
              <a:t>serves</a:t>
            </a:r>
            <a:r>
              <a:rPr lang="de-DE" sz="1600" dirty="0">
                <a:latin typeface="Helvetica"/>
                <a:ea typeface="ＭＳ Ｐゴシック" charset="0"/>
                <a:cs typeface="Helvetica"/>
              </a:rPr>
              <a:t> </a:t>
            </a:r>
            <a:r>
              <a:rPr lang="de-DE" sz="1600" dirty="0" err="1">
                <a:latin typeface="Helvetica"/>
                <a:ea typeface="ＭＳ Ｐゴシック" charset="0"/>
                <a:cs typeface="Helvetica"/>
              </a:rPr>
              <a:t>as</a:t>
            </a:r>
            <a:r>
              <a:rPr lang="de-DE" sz="1600" dirty="0">
                <a:latin typeface="Helvetica"/>
                <a:ea typeface="ＭＳ Ｐゴシック" charset="0"/>
                <a:cs typeface="Helvetica"/>
              </a:rPr>
              <a:t> </a:t>
            </a:r>
            <a:r>
              <a:rPr lang="de-DE" sz="1600" dirty="0" err="1">
                <a:latin typeface="Helvetica"/>
                <a:ea typeface="ＭＳ Ｐゴシック" charset="0"/>
                <a:cs typeface="Helvetica"/>
              </a:rPr>
              <a:t>measure</a:t>
            </a:r>
            <a:r>
              <a:rPr lang="de-DE" sz="1600" dirty="0">
                <a:latin typeface="Helvetica"/>
                <a:ea typeface="ＭＳ Ｐゴシック" charset="0"/>
                <a:cs typeface="Helvetica"/>
              </a:rPr>
              <a:t> </a:t>
            </a:r>
            <a:r>
              <a:rPr lang="de-DE" sz="1600" dirty="0" err="1">
                <a:latin typeface="Helvetica"/>
                <a:ea typeface="ＭＳ Ｐゴシック" charset="0"/>
                <a:cs typeface="Helvetica"/>
              </a:rPr>
              <a:t>for</a:t>
            </a:r>
            <a:r>
              <a:rPr lang="de-DE" sz="1600" dirty="0">
                <a:latin typeface="Helvetica"/>
                <a:ea typeface="ＭＳ Ｐゴシック" charset="0"/>
                <a:cs typeface="Helvetica"/>
              </a:rPr>
              <a:t> PKA </a:t>
            </a:r>
            <a:r>
              <a:rPr lang="de-DE" sz="1600" dirty="0" err="1">
                <a:latin typeface="Helvetica"/>
                <a:ea typeface="ＭＳ Ｐゴシック" charset="0"/>
                <a:cs typeface="Helvetica"/>
              </a:rPr>
              <a:t>activity</a:t>
            </a:r>
            <a:endParaRPr lang="de-DE" sz="1600" dirty="0">
              <a:latin typeface="Helvetica"/>
              <a:ea typeface="ＭＳ Ｐゴシック" charset="0"/>
              <a:cs typeface="Helvetica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C1EB293-C9B9-1647-9B04-E9C8AFF01826}"/>
              </a:ext>
            </a:extLst>
          </p:cNvPr>
          <p:cNvGrpSpPr/>
          <p:nvPr/>
        </p:nvGrpSpPr>
        <p:grpSpPr>
          <a:xfrm>
            <a:off x="1816514" y="2554935"/>
            <a:ext cx="8161338" cy="3490912"/>
            <a:chOff x="1607792" y="2465483"/>
            <a:chExt cx="8161338" cy="3490912"/>
          </a:xfrm>
        </p:grpSpPr>
        <p:pic>
          <p:nvPicPr>
            <p:cNvPr id="13" name="Picture 19" descr="VASP phos PKA">
              <a:extLst>
                <a:ext uri="{FF2B5EF4-FFF2-40B4-BE49-F238E27FC236}">
                  <a16:creationId xmlns:a16="http://schemas.microsoft.com/office/drawing/2014/main" id="{02E8B43B-8A5B-4544-BB11-D86CDE105D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3942" y="3144933"/>
              <a:ext cx="1225550" cy="1262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8" descr=" VASP sequ">
              <a:extLst>
                <a:ext uri="{FF2B5EF4-FFF2-40B4-BE49-F238E27FC236}">
                  <a16:creationId xmlns:a16="http://schemas.microsoft.com/office/drawing/2014/main" id="{3A0A79FF-55E2-5943-BFAB-61B02C4B7C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7792" y="4033933"/>
              <a:ext cx="2693988" cy="887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Line 15">
              <a:extLst>
                <a:ext uri="{FF2B5EF4-FFF2-40B4-BE49-F238E27FC236}">
                  <a16:creationId xmlns:a16="http://schemas.microsoft.com/office/drawing/2014/main" id="{D51AF7F8-EA29-584F-96BA-66DAF97840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5792" y="4186333"/>
              <a:ext cx="12954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pic>
          <p:nvPicPr>
            <p:cNvPr id="16" name="Picture 18" descr="VASP">
              <a:extLst>
                <a:ext uri="{FF2B5EF4-FFF2-40B4-BE49-F238E27FC236}">
                  <a16:creationId xmlns:a16="http://schemas.microsoft.com/office/drawing/2014/main" id="{EB94DBF3-089B-D149-8472-AC3381C5BD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5517" y="2465483"/>
              <a:ext cx="1565275" cy="3490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feld 10">
              <a:extLst>
                <a:ext uri="{FF2B5EF4-FFF2-40B4-BE49-F238E27FC236}">
                  <a16:creationId xmlns:a16="http://schemas.microsoft.com/office/drawing/2014/main" id="{0B202C29-FAE3-A84A-9C10-95A1883ECD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84730" y="4467320"/>
              <a:ext cx="1920875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3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3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3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3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sz="2000" b="0"/>
                <a:t>phosphorylated</a:t>
              </a:r>
            </a:p>
          </p:txBody>
        </p:sp>
        <p:sp>
          <p:nvSpPr>
            <p:cNvPr id="18" name="Textfeld 11">
              <a:extLst>
                <a:ext uri="{FF2B5EF4-FFF2-40B4-BE49-F238E27FC236}">
                  <a16:creationId xmlns:a16="http://schemas.microsoft.com/office/drawing/2014/main" id="{A4AA8BFD-5046-DA47-B414-D53B96B351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65680" y="4854670"/>
              <a:ext cx="220345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3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3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3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3000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sz="2000" b="0"/>
                <a:t>unphosphorylated</a:t>
              </a:r>
            </a:p>
          </p:txBody>
        </p:sp>
        <p:cxnSp>
          <p:nvCxnSpPr>
            <p:cNvPr id="19" name="Gerade Verbindung 13">
              <a:extLst>
                <a:ext uri="{FF2B5EF4-FFF2-40B4-BE49-F238E27FC236}">
                  <a16:creationId xmlns:a16="http://schemas.microsoft.com/office/drawing/2014/main" id="{801B0215-D433-F240-8D43-A928F8BD5CB8}"/>
                </a:ext>
              </a:extLst>
            </p:cNvPr>
            <p:cNvCxnSpPr>
              <a:cxnSpLocks noChangeShapeType="1"/>
              <a:endCxn id="17" idx="1"/>
            </p:cNvCxnSpPr>
            <p:nvPr/>
          </p:nvCxnSpPr>
          <p:spPr bwMode="auto">
            <a:xfrm flipV="1">
              <a:off x="7333905" y="4665758"/>
              <a:ext cx="250825" cy="96837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Gerade Verbindung 15">
              <a:extLst>
                <a:ext uri="{FF2B5EF4-FFF2-40B4-BE49-F238E27FC236}">
                  <a16:creationId xmlns:a16="http://schemas.microsoft.com/office/drawing/2014/main" id="{97B3DF4D-7B09-1248-8FD9-AF791C105864}"/>
                </a:ext>
              </a:extLst>
            </p:cNvPr>
            <p:cNvCxnSpPr>
              <a:cxnSpLocks noChangeShapeType="1"/>
              <a:endCxn id="18" idx="1"/>
            </p:cNvCxnSpPr>
            <p:nvPr/>
          </p:nvCxnSpPr>
          <p:spPr bwMode="auto">
            <a:xfrm>
              <a:off x="7349780" y="4903883"/>
              <a:ext cx="215900" cy="14922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7710931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4845" y="327352"/>
            <a:ext cx="7341818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b="1" i="1" dirty="0">
                <a:solidFill>
                  <a:srgbClr val="000090"/>
                </a:solidFill>
                <a:latin typeface="Helvetica"/>
                <a:cs typeface="Helvetica"/>
              </a:rPr>
              <a:t>T. brucei </a:t>
            </a:r>
            <a:r>
              <a:rPr lang="en-US" sz="2000" b="1" dirty="0">
                <a:solidFill>
                  <a:srgbClr val="000090"/>
                </a:solidFill>
                <a:latin typeface="Helvetica"/>
                <a:cs typeface="Helvetica"/>
              </a:rPr>
              <a:t>PKA mutants – </a:t>
            </a:r>
            <a:r>
              <a:rPr lang="en-US" sz="2000" b="1" dirty="0">
                <a:solidFill>
                  <a:srgbClr val="FF0000"/>
                </a:solidFill>
                <a:latin typeface="Helvetica"/>
                <a:cs typeface="Helvetica"/>
              </a:rPr>
              <a:t>all cell lines express VASP protein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B0F793-1A50-5547-AAFA-800B71B34CD1}"/>
              </a:ext>
            </a:extLst>
          </p:cNvPr>
          <p:cNvSpPr/>
          <p:nvPr/>
        </p:nvSpPr>
        <p:spPr>
          <a:xfrm>
            <a:off x="444845" y="935205"/>
            <a:ext cx="8402594" cy="555536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b="1" dirty="0">
                <a:latin typeface="Helvetica" pitchFamily="2" charset="0"/>
                <a:ea typeface="Times New Roman" panose="02020603050405020304" pitchFamily="18" charset="0"/>
              </a:rPr>
              <a:t>‘Wild Type‘</a:t>
            </a:r>
            <a:r>
              <a:rPr lang="en-US" dirty="0">
                <a:latin typeface="Helvetica" pitchFamily="2" charset="0"/>
                <a:ea typeface="Times New Roman" panose="02020603050405020304" pitchFamily="18" charset="0"/>
              </a:rPr>
              <a:t>: expresses wild type </a:t>
            </a:r>
            <a:r>
              <a:rPr lang="en-US" i="1" dirty="0">
                <a:latin typeface="Helvetica" pitchFamily="2" charset="0"/>
                <a:ea typeface="Times New Roman" panose="02020603050405020304" pitchFamily="18" charset="0"/>
              </a:rPr>
              <a:t>T. brucei </a:t>
            </a:r>
            <a:r>
              <a:rPr lang="en-US" dirty="0">
                <a:latin typeface="Helvetica" pitchFamily="2" charset="0"/>
                <a:ea typeface="Times New Roman" panose="02020603050405020304" pitchFamily="18" charset="0"/>
              </a:rPr>
              <a:t>PKAR (two alleles as trypanosomes are diploid)</a:t>
            </a:r>
            <a:endParaRPr lang="en-DE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b="1" dirty="0">
                <a:latin typeface="Helvetica" pitchFamily="2" charset="0"/>
                <a:ea typeface="Times New Roman" panose="02020603050405020304" pitchFamily="18" charset="0"/>
              </a:rPr>
              <a:t>‘</a:t>
            </a:r>
            <a:r>
              <a:rPr lang="en-US" b="1" i="1" dirty="0">
                <a:latin typeface="Helvetica" pitchFamily="2" charset="0"/>
                <a:ea typeface="Times New Roman" panose="02020603050405020304" pitchFamily="18" charset="0"/>
              </a:rPr>
              <a:t>PKAR</a:t>
            </a:r>
            <a:r>
              <a:rPr lang="en-US" b="1" dirty="0">
                <a:latin typeface="Helvetica" pitchFamily="2" charset="0"/>
                <a:ea typeface="Times New Roman" panose="02020603050405020304" pitchFamily="18" charset="0"/>
              </a:rPr>
              <a:t> knock out’</a:t>
            </a:r>
            <a:r>
              <a:rPr lang="en-US" dirty="0">
                <a:latin typeface="Helvetica" pitchFamily="2" charset="0"/>
                <a:ea typeface="Times New Roman" panose="02020603050405020304" pitchFamily="18" charset="0"/>
              </a:rPr>
              <a:t>; both alleles of </a:t>
            </a:r>
            <a:r>
              <a:rPr lang="en-US" i="1" dirty="0">
                <a:latin typeface="Helvetica" pitchFamily="2" charset="0"/>
                <a:ea typeface="Times New Roman" panose="02020603050405020304" pitchFamily="18" charset="0"/>
              </a:rPr>
              <a:t>PKAR </a:t>
            </a:r>
            <a:r>
              <a:rPr lang="en-US" dirty="0">
                <a:latin typeface="Helvetica" pitchFamily="2" charset="0"/>
                <a:ea typeface="Times New Roman" panose="02020603050405020304" pitchFamily="18" charset="0"/>
              </a:rPr>
              <a:t>have been deleted = homozygous knock out</a:t>
            </a:r>
            <a:endParaRPr lang="en-DE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b="1" dirty="0">
                <a:latin typeface="Helvetica" pitchFamily="2" charset="0"/>
                <a:ea typeface="Times New Roman" panose="02020603050405020304" pitchFamily="18" charset="0"/>
              </a:rPr>
              <a:t>‘</a:t>
            </a:r>
            <a:r>
              <a:rPr lang="en-US" b="1" i="1" dirty="0">
                <a:latin typeface="Helvetica" pitchFamily="2" charset="0"/>
                <a:ea typeface="Times New Roman" panose="02020603050405020304" pitchFamily="18" charset="0"/>
              </a:rPr>
              <a:t>PKAR</a:t>
            </a:r>
            <a:r>
              <a:rPr lang="en-US" b="1" dirty="0">
                <a:latin typeface="Helvetica" pitchFamily="2" charset="0"/>
                <a:ea typeface="Times New Roman" panose="02020603050405020304" pitchFamily="18" charset="0"/>
              </a:rPr>
              <a:t> add-back’:</a:t>
            </a:r>
            <a:r>
              <a:rPr lang="en-US" dirty="0">
                <a:latin typeface="Helvetica" pitchFamily="2" charset="0"/>
                <a:ea typeface="Times New Roman" panose="02020603050405020304" pitchFamily="18" charset="0"/>
              </a:rPr>
              <a:t> a single </a:t>
            </a:r>
            <a:r>
              <a:rPr lang="en-US" i="1" dirty="0">
                <a:latin typeface="Helvetica" pitchFamily="2" charset="0"/>
                <a:ea typeface="Times New Roman" panose="02020603050405020304" pitchFamily="18" charset="0"/>
              </a:rPr>
              <a:t>PKAR </a:t>
            </a:r>
            <a:r>
              <a:rPr lang="en-US" dirty="0">
                <a:latin typeface="Helvetica" pitchFamily="2" charset="0"/>
                <a:ea typeface="Times New Roman" panose="02020603050405020304" pitchFamily="18" charset="0"/>
              </a:rPr>
              <a:t>allele has been added back into the </a:t>
            </a:r>
            <a:r>
              <a:rPr lang="en-US" i="1" dirty="0">
                <a:latin typeface="Helvetica" pitchFamily="2" charset="0"/>
                <a:ea typeface="Times New Roman" panose="02020603050405020304" pitchFamily="18" charset="0"/>
              </a:rPr>
              <a:t>PKAR</a:t>
            </a:r>
            <a:r>
              <a:rPr lang="en-US" dirty="0">
                <a:latin typeface="Helvetica" pitchFamily="2" charset="0"/>
                <a:ea typeface="Times New Roman" panose="02020603050405020304" pitchFamily="18" charset="0"/>
              </a:rPr>
              <a:t> knock out cell line</a:t>
            </a:r>
            <a:endParaRPr lang="en-DE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b="1" dirty="0">
                <a:latin typeface="Helvetica" pitchFamily="2" charset="0"/>
                <a:ea typeface="Times New Roman" panose="02020603050405020304" pitchFamily="18" charset="0"/>
              </a:rPr>
              <a:t>‘PBC mutant’</a:t>
            </a:r>
            <a:r>
              <a:rPr lang="en-US" dirty="0">
                <a:latin typeface="Helvetica" pitchFamily="2" charset="0"/>
                <a:ea typeface="Times New Roman" panose="02020603050405020304" pitchFamily="18" charset="0"/>
              </a:rPr>
              <a:t>: a single allele of </a:t>
            </a:r>
            <a:r>
              <a:rPr lang="en-US" i="1" dirty="0">
                <a:latin typeface="Helvetica" pitchFamily="2" charset="0"/>
                <a:ea typeface="Times New Roman" panose="02020603050405020304" pitchFamily="18" charset="0"/>
              </a:rPr>
              <a:t>PBC mutant PKAR </a:t>
            </a:r>
            <a:r>
              <a:rPr lang="en-US" dirty="0">
                <a:latin typeface="Helvetica" pitchFamily="2" charset="0"/>
                <a:ea typeface="Times New Roman" panose="02020603050405020304" pitchFamily="18" charset="0"/>
              </a:rPr>
              <a:t>is expressed in the </a:t>
            </a:r>
            <a:r>
              <a:rPr lang="en-US" i="1" dirty="0">
                <a:latin typeface="Helvetica" pitchFamily="2" charset="0"/>
                <a:ea typeface="Times New Roman" panose="02020603050405020304" pitchFamily="18" charset="0"/>
              </a:rPr>
              <a:t>PKAR</a:t>
            </a:r>
            <a:r>
              <a:rPr lang="en-US" dirty="0">
                <a:latin typeface="Helvetica" pitchFamily="2" charset="0"/>
                <a:ea typeface="Times New Roman" panose="02020603050405020304" pitchFamily="18" charset="0"/>
              </a:rPr>
              <a:t> knock out cell line</a:t>
            </a:r>
            <a:endParaRPr lang="en-DE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b="1" dirty="0">
                <a:latin typeface="Helvetica" pitchFamily="2" charset="0"/>
                <a:ea typeface="Times New Roman" panose="02020603050405020304" pitchFamily="18" charset="0"/>
              </a:rPr>
              <a:t>‘T205A mutant</a:t>
            </a:r>
            <a:r>
              <a:rPr lang="en-US" dirty="0">
                <a:latin typeface="Helvetica" pitchFamily="2" charset="0"/>
                <a:ea typeface="Times New Roman" panose="02020603050405020304" pitchFamily="18" charset="0"/>
              </a:rPr>
              <a:t>: a single allele of </a:t>
            </a:r>
            <a:r>
              <a:rPr lang="en-US" i="1" dirty="0">
                <a:latin typeface="Helvetica" pitchFamily="2" charset="0"/>
                <a:ea typeface="Times New Roman" panose="02020603050405020304" pitchFamily="18" charset="0"/>
              </a:rPr>
              <a:t>T205 mutant PKAR </a:t>
            </a:r>
            <a:r>
              <a:rPr lang="en-US" dirty="0">
                <a:latin typeface="Helvetica" pitchFamily="2" charset="0"/>
                <a:ea typeface="Times New Roman" panose="02020603050405020304" pitchFamily="18" charset="0"/>
              </a:rPr>
              <a:t>is expressed in the </a:t>
            </a:r>
            <a:r>
              <a:rPr lang="en-US" i="1" dirty="0">
                <a:latin typeface="Helvetica" pitchFamily="2" charset="0"/>
                <a:ea typeface="Times New Roman" panose="02020603050405020304" pitchFamily="18" charset="0"/>
              </a:rPr>
              <a:t>PKAR</a:t>
            </a:r>
            <a:r>
              <a:rPr lang="en-US" dirty="0">
                <a:latin typeface="Helvetica" pitchFamily="2" charset="0"/>
                <a:ea typeface="Times New Roman" panose="02020603050405020304" pitchFamily="18" charset="0"/>
              </a:rPr>
              <a:t> knock out cell line</a:t>
            </a:r>
            <a:endParaRPr lang="en-DE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A46FC7B-CB46-CA41-A8BB-3AE4616DA4FA}"/>
              </a:ext>
            </a:extLst>
          </p:cNvPr>
          <p:cNvGrpSpPr/>
          <p:nvPr/>
        </p:nvGrpSpPr>
        <p:grpSpPr>
          <a:xfrm>
            <a:off x="9061463" y="1173893"/>
            <a:ext cx="782436" cy="307777"/>
            <a:chOff x="2734804" y="5399903"/>
            <a:chExt cx="782436" cy="30777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EB4E1A8-2FBB-654D-A876-815A7A2F66F5}"/>
                </a:ext>
              </a:extLst>
            </p:cNvPr>
            <p:cNvSpPr/>
            <p:nvPr/>
          </p:nvSpPr>
          <p:spPr>
            <a:xfrm>
              <a:off x="2734804" y="5399904"/>
              <a:ext cx="782436" cy="2465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53F6009-ACE6-B043-A8E3-C8D905459FD6}"/>
                </a:ext>
              </a:extLst>
            </p:cNvPr>
            <p:cNvSpPr txBox="1"/>
            <p:nvPr/>
          </p:nvSpPr>
          <p:spPr>
            <a:xfrm>
              <a:off x="2804984" y="5399903"/>
              <a:ext cx="6751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sz="1400" dirty="0">
                  <a:latin typeface="Helvetica" pitchFamily="2" charset="0"/>
                </a:rPr>
                <a:t>PKAR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EAE2DA0-A727-1D4C-B0CF-AB075323FA3D}"/>
              </a:ext>
            </a:extLst>
          </p:cNvPr>
          <p:cNvGrpSpPr/>
          <p:nvPr/>
        </p:nvGrpSpPr>
        <p:grpSpPr>
          <a:xfrm>
            <a:off x="9053223" y="1499290"/>
            <a:ext cx="782436" cy="307777"/>
            <a:chOff x="2734804" y="5399903"/>
            <a:chExt cx="782436" cy="307777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33B7A8BA-AB3F-E14E-A8DD-E449A898D025}"/>
                </a:ext>
              </a:extLst>
            </p:cNvPr>
            <p:cNvSpPr/>
            <p:nvPr/>
          </p:nvSpPr>
          <p:spPr>
            <a:xfrm>
              <a:off x="2734804" y="5399904"/>
              <a:ext cx="782436" cy="2465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6A39482-AB27-3F4E-9850-10DEBDCCA7D8}"/>
                </a:ext>
              </a:extLst>
            </p:cNvPr>
            <p:cNvSpPr txBox="1"/>
            <p:nvPr/>
          </p:nvSpPr>
          <p:spPr>
            <a:xfrm>
              <a:off x="2804984" y="5399903"/>
              <a:ext cx="6751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sz="1400" dirty="0">
                  <a:latin typeface="Helvetica" pitchFamily="2" charset="0"/>
                </a:rPr>
                <a:t>PKAR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685A981-EBE9-C747-A6A6-E711F29CB4F5}"/>
              </a:ext>
            </a:extLst>
          </p:cNvPr>
          <p:cNvGrpSpPr/>
          <p:nvPr/>
        </p:nvGrpSpPr>
        <p:grpSpPr>
          <a:xfrm>
            <a:off x="9016070" y="2137719"/>
            <a:ext cx="918762" cy="951470"/>
            <a:chOff x="9016070" y="2137719"/>
            <a:chExt cx="918762" cy="951470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039A2D13-3C21-AA48-A932-38A026BB1FFF}"/>
                </a:ext>
              </a:extLst>
            </p:cNvPr>
            <p:cNvGrpSpPr/>
            <p:nvPr/>
          </p:nvGrpSpPr>
          <p:grpSpPr>
            <a:xfrm>
              <a:off x="9044983" y="2327190"/>
              <a:ext cx="790676" cy="633174"/>
              <a:chOff x="2726564" y="5399903"/>
              <a:chExt cx="790676" cy="633174"/>
            </a:xfrm>
          </p:grpSpPr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A94A71FD-4316-1042-AAA5-215E0F17F933}"/>
                  </a:ext>
                </a:extLst>
              </p:cNvPr>
              <p:cNvGrpSpPr/>
              <p:nvPr/>
            </p:nvGrpSpPr>
            <p:grpSpPr>
              <a:xfrm>
                <a:off x="2734804" y="5399903"/>
                <a:ext cx="782436" cy="307777"/>
                <a:chOff x="2734804" y="5399903"/>
                <a:chExt cx="782436" cy="307777"/>
              </a:xfrm>
            </p:grpSpPr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077619F2-D9E3-A642-A3C8-176887A57252}"/>
                    </a:ext>
                  </a:extLst>
                </p:cNvPr>
                <p:cNvSpPr/>
                <p:nvPr/>
              </p:nvSpPr>
              <p:spPr>
                <a:xfrm>
                  <a:off x="2734804" y="5399904"/>
                  <a:ext cx="782436" cy="246564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DE"/>
                </a:p>
              </p:txBody>
            </p: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1B20B5F4-38B0-FF41-8A98-BFAD2959E8A0}"/>
                    </a:ext>
                  </a:extLst>
                </p:cNvPr>
                <p:cNvSpPr txBox="1"/>
                <p:nvPr/>
              </p:nvSpPr>
              <p:spPr>
                <a:xfrm>
                  <a:off x="2804984" y="5399903"/>
                  <a:ext cx="67518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DE" sz="1400" dirty="0">
                      <a:latin typeface="Helvetica" pitchFamily="2" charset="0"/>
                    </a:rPr>
                    <a:t>PKAR</a:t>
                  </a:r>
                </a:p>
              </p:txBody>
            </p:sp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D6AFAB82-9DD1-2B4F-9932-C80B5F618226}"/>
                  </a:ext>
                </a:extLst>
              </p:cNvPr>
              <p:cNvGrpSpPr/>
              <p:nvPr/>
            </p:nvGrpSpPr>
            <p:grpSpPr>
              <a:xfrm>
                <a:off x="2726564" y="5725300"/>
                <a:ext cx="782436" cy="307777"/>
                <a:chOff x="2734804" y="5399903"/>
                <a:chExt cx="782436" cy="307777"/>
              </a:xfrm>
            </p:grpSpPr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01A2C0D0-E65E-1446-A087-A9B149968EAE}"/>
                    </a:ext>
                  </a:extLst>
                </p:cNvPr>
                <p:cNvSpPr/>
                <p:nvPr/>
              </p:nvSpPr>
              <p:spPr>
                <a:xfrm>
                  <a:off x="2734804" y="5399904"/>
                  <a:ext cx="782436" cy="246564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DE"/>
                </a:p>
              </p:txBody>
            </p: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47047169-9830-4D4E-8008-B420B62704FD}"/>
                    </a:ext>
                  </a:extLst>
                </p:cNvPr>
                <p:cNvSpPr txBox="1"/>
                <p:nvPr/>
              </p:nvSpPr>
              <p:spPr>
                <a:xfrm>
                  <a:off x="2804984" y="5399903"/>
                  <a:ext cx="67518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DE" sz="1400" dirty="0">
                      <a:latin typeface="Helvetica" pitchFamily="2" charset="0"/>
                    </a:rPr>
                    <a:t>PKAR</a:t>
                  </a:r>
                </a:p>
              </p:txBody>
            </p:sp>
          </p:grpSp>
        </p:grp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0DEFBED-44C8-ED45-B343-8558C356EEB0}"/>
                </a:ext>
              </a:extLst>
            </p:cNvPr>
            <p:cNvCxnSpPr/>
            <p:nvPr/>
          </p:nvCxnSpPr>
          <p:spPr>
            <a:xfrm>
              <a:off x="9044983" y="2137719"/>
              <a:ext cx="889849" cy="95147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C034B2F-5EEF-5344-8383-7058D6BFB6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16070" y="2137719"/>
              <a:ext cx="889849" cy="95147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EB4129A-CE3B-8845-BBD5-55E5ADBBC721}"/>
              </a:ext>
            </a:extLst>
          </p:cNvPr>
          <p:cNvGrpSpPr/>
          <p:nvPr/>
        </p:nvGrpSpPr>
        <p:grpSpPr>
          <a:xfrm>
            <a:off x="8985060" y="3237153"/>
            <a:ext cx="918762" cy="951470"/>
            <a:chOff x="9016070" y="2137719"/>
            <a:chExt cx="918762" cy="951470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974C5AFC-2F9C-BD4D-A704-5DCE7F7A4EDB}"/>
                </a:ext>
              </a:extLst>
            </p:cNvPr>
            <p:cNvGrpSpPr/>
            <p:nvPr/>
          </p:nvGrpSpPr>
          <p:grpSpPr>
            <a:xfrm>
              <a:off x="9044983" y="2327190"/>
              <a:ext cx="790676" cy="633174"/>
              <a:chOff x="2726564" y="5399903"/>
              <a:chExt cx="790676" cy="633174"/>
            </a:xfrm>
          </p:grpSpPr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66223F8C-A84C-D046-A8AB-F819F0AE30B6}"/>
                  </a:ext>
                </a:extLst>
              </p:cNvPr>
              <p:cNvGrpSpPr/>
              <p:nvPr/>
            </p:nvGrpSpPr>
            <p:grpSpPr>
              <a:xfrm>
                <a:off x="2734804" y="5399903"/>
                <a:ext cx="782436" cy="307777"/>
                <a:chOff x="2734804" y="5399903"/>
                <a:chExt cx="782436" cy="307777"/>
              </a:xfrm>
            </p:grpSpPr>
            <p:sp>
              <p:nvSpPr>
                <p:cNvPr id="95" name="Rectangle 94">
                  <a:extLst>
                    <a:ext uri="{FF2B5EF4-FFF2-40B4-BE49-F238E27FC236}">
                      <a16:creationId xmlns:a16="http://schemas.microsoft.com/office/drawing/2014/main" id="{E6D775B6-9275-174A-9A2B-64858CD213E5}"/>
                    </a:ext>
                  </a:extLst>
                </p:cNvPr>
                <p:cNvSpPr/>
                <p:nvPr/>
              </p:nvSpPr>
              <p:spPr>
                <a:xfrm>
                  <a:off x="2734804" y="5399904"/>
                  <a:ext cx="782436" cy="246564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DE"/>
                </a:p>
              </p:txBody>
            </p:sp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5F6D7123-B29C-4E44-B988-6DAAF9356947}"/>
                    </a:ext>
                  </a:extLst>
                </p:cNvPr>
                <p:cNvSpPr txBox="1"/>
                <p:nvPr/>
              </p:nvSpPr>
              <p:spPr>
                <a:xfrm>
                  <a:off x="2804984" y="5399903"/>
                  <a:ext cx="67518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DE" sz="1400" dirty="0">
                      <a:latin typeface="Helvetica" pitchFamily="2" charset="0"/>
                    </a:rPr>
                    <a:t>PKAR</a:t>
                  </a:r>
                </a:p>
              </p:txBody>
            </p:sp>
          </p:grpSp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393D8D40-B961-0B44-9A0A-D630FFD25584}"/>
                  </a:ext>
                </a:extLst>
              </p:cNvPr>
              <p:cNvGrpSpPr/>
              <p:nvPr/>
            </p:nvGrpSpPr>
            <p:grpSpPr>
              <a:xfrm>
                <a:off x="2726564" y="5725300"/>
                <a:ext cx="782436" cy="307777"/>
                <a:chOff x="2734804" y="5399903"/>
                <a:chExt cx="782436" cy="307777"/>
              </a:xfrm>
            </p:grpSpPr>
            <p:sp>
              <p:nvSpPr>
                <p:cNvPr id="93" name="Rectangle 92">
                  <a:extLst>
                    <a:ext uri="{FF2B5EF4-FFF2-40B4-BE49-F238E27FC236}">
                      <a16:creationId xmlns:a16="http://schemas.microsoft.com/office/drawing/2014/main" id="{B107DBC4-65F3-F249-84BE-4783936D5024}"/>
                    </a:ext>
                  </a:extLst>
                </p:cNvPr>
                <p:cNvSpPr/>
                <p:nvPr/>
              </p:nvSpPr>
              <p:spPr>
                <a:xfrm>
                  <a:off x="2734804" y="5399904"/>
                  <a:ext cx="782436" cy="246564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DE"/>
                </a:p>
              </p:txBody>
            </p:sp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2382397E-2F4D-ED4C-94F2-6880807ACB90}"/>
                    </a:ext>
                  </a:extLst>
                </p:cNvPr>
                <p:cNvSpPr txBox="1"/>
                <p:nvPr/>
              </p:nvSpPr>
              <p:spPr>
                <a:xfrm>
                  <a:off x="2804984" y="5399903"/>
                  <a:ext cx="67518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DE" sz="1400" dirty="0">
                      <a:latin typeface="Helvetica" pitchFamily="2" charset="0"/>
                    </a:rPr>
                    <a:t>PKAR</a:t>
                  </a:r>
                </a:p>
              </p:txBody>
            </p:sp>
          </p:grpSp>
        </p:grp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F129B767-B26C-8E43-966B-7E8BCA98F109}"/>
                </a:ext>
              </a:extLst>
            </p:cNvPr>
            <p:cNvCxnSpPr/>
            <p:nvPr/>
          </p:nvCxnSpPr>
          <p:spPr>
            <a:xfrm>
              <a:off x="9044983" y="2137719"/>
              <a:ext cx="889849" cy="95147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1155DBB4-1740-C34E-BCBB-39FB2E510D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16070" y="2137719"/>
              <a:ext cx="889849" cy="95147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644210F6-372B-9545-8207-9F0F873DBFC0}"/>
              </a:ext>
            </a:extLst>
          </p:cNvPr>
          <p:cNvGrpSpPr/>
          <p:nvPr/>
        </p:nvGrpSpPr>
        <p:grpSpPr>
          <a:xfrm>
            <a:off x="10012530" y="3418040"/>
            <a:ext cx="782436" cy="307777"/>
            <a:chOff x="2734804" y="5399903"/>
            <a:chExt cx="782436" cy="307777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6F555E0C-A726-144C-A801-2B2CEABFD3E2}"/>
                </a:ext>
              </a:extLst>
            </p:cNvPr>
            <p:cNvSpPr/>
            <p:nvPr/>
          </p:nvSpPr>
          <p:spPr>
            <a:xfrm>
              <a:off x="2734804" y="5399904"/>
              <a:ext cx="782436" cy="2465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C4A0E77-8417-D04D-B22D-91826488CF92}"/>
                </a:ext>
              </a:extLst>
            </p:cNvPr>
            <p:cNvSpPr txBox="1"/>
            <p:nvPr/>
          </p:nvSpPr>
          <p:spPr>
            <a:xfrm>
              <a:off x="2804984" y="5399903"/>
              <a:ext cx="6751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sz="1400" dirty="0">
                  <a:latin typeface="Helvetica" pitchFamily="2" charset="0"/>
                </a:rPr>
                <a:t>PKAR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014273D9-C1DA-364A-9DD4-0297D76BD6CA}"/>
              </a:ext>
            </a:extLst>
          </p:cNvPr>
          <p:cNvGrpSpPr/>
          <p:nvPr/>
        </p:nvGrpSpPr>
        <p:grpSpPr>
          <a:xfrm>
            <a:off x="8947989" y="4368716"/>
            <a:ext cx="918762" cy="951470"/>
            <a:chOff x="9016070" y="2137719"/>
            <a:chExt cx="918762" cy="951470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DAFEAC6A-19EC-2F4F-8A9E-C32F343A0622}"/>
                </a:ext>
              </a:extLst>
            </p:cNvPr>
            <p:cNvGrpSpPr/>
            <p:nvPr/>
          </p:nvGrpSpPr>
          <p:grpSpPr>
            <a:xfrm>
              <a:off x="9044983" y="2327190"/>
              <a:ext cx="790676" cy="633174"/>
              <a:chOff x="2726564" y="5399903"/>
              <a:chExt cx="790676" cy="633174"/>
            </a:xfrm>
          </p:grpSpPr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DB8F4A9F-5F10-0A47-9C35-0D5CECF32618}"/>
                  </a:ext>
                </a:extLst>
              </p:cNvPr>
              <p:cNvGrpSpPr/>
              <p:nvPr/>
            </p:nvGrpSpPr>
            <p:grpSpPr>
              <a:xfrm>
                <a:off x="2734804" y="5399903"/>
                <a:ext cx="782436" cy="307777"/>
                <a:chOff x="2734804" y="5399903"/>
                <a:chExt cx="782436" cy="307777"/>
              </a:xfrm>
            </p:grpSpPr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7F4D46FB-A3C1-4F4D-924B-0E5F526198D1}"/>
                    </a:ext>
                  </a:extLst>
                </p:cNvPr>
                <p:cNvSpPr/>
                <p:nvPr/>
              </p:nvSpPr>
              <p:spPr>
                <a:xfrm>
                  <a:off x="2734804" y="5399904"/>
                  <a:ext cx="782436" cy="246564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DE"/>
                </a:p>
              </p:txBody>
            </p:sp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A94BB19F-293E-A24F-8088-67B38CFDE194}"/>
                    </a:ext>
                  </a:extLst>
                </p:cNvPr>
                <p:cNvSpPr txBox="1"/>
                <p:nvPr/>
              </p:nvSpPr>
              <p:spPr>
                <a:xfrm>
                  <a:off x="2804984" y="5399903"/>
                  <a:ext cx="67518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DE" sz="1400" dirty="0">
                      <a:latin typeface="Helvetica" pitchFamily="2" charset="0"/>
                    </a:rPr>
                    <a:t>PKAR</a:t>
                  </a:r>
                </a:p>
              </p:txBody>
            </p:sp>
          </p:grpSp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07B01CD3-34F0-C049-A6B7-DFFF36636901}"/>
                  </a:ext>
                </a:extLst>
              </p:cNvPr>
              <p:cNvGrpSpPr/>
              <p:nvPr/>
            </p:nvGrpSpPr>
            <p:grpSpPr>
              <a:xfrm>
                <a:off x="2726564" y="5725300"/>
                <a:ext cx="782436" cy="307777"/>
                <a:chOff x="2734804" y="5399903"/>
                <a:chExt cx="782436" cy="307777"/>
              </a:xfrm>
            </p:grpSpPr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B720C2C1-D70D-CA44-8B6D-49D487722737}"/>
                    </a:ext>
                  </a:extLst>
                </p:cNvPr>
                <p:cNvSpPr/>
                <p:nvPr/>
              </p:nvSpPr>
              <p:spPr>
                <a:xfrm>
                  <a:off x="2734804" y="5399904"/>
                  <a:ext cx="782436" cy="246564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DE"/>
                </a:p>
              </p:txBody>
            </p:sp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D7AF69DF-B87D-964E-8E10-7EDF6B8E4529}"/>
                    </a:ext>
                  </a:extLst>
                </p:cNvPr>
                <p:cNvSpPr txBox="1"/>
                <p:nvPr/>
              </p:nvSpPr>
              <p:spPr>
                <a:xfrm>
                  <a:off x="2804984" y="5399903"/>
                  <a:ext cx="67518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DE" sz="1400" dirty="0">
                      <a:latin typeface="Helvetica" pitchFamily="2" charset="0"/>
                    </a:rPr>
                    <a:t>PKAR</a:t>
                  </a:r>
                </a:p>
              </p:txBody>
            </p:sp>
          </p:grpSp>
        </p:grp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03EEA806-9276-BC41-8FF6-90E4375169D0}"/>
                </a:ext>
              </a:extLst>
            </p:cNvPr>
            <p:cNvCxnSpPr/>
            <p:nvPr/>
          </p:nvCxnSpPr>
          <p:spPr>
            <a:xfrm>
              <a:off x="9044983" y="2137719"/>
              <a:ext cx="889849" cy="95147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C31BD40D-8B9D-3749-96F3-27DEAFDE67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16070" y="2137719"/>
              <a:ext cx="889849" cy="95147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881726A2-C7E1-754F-BD23-6894A946E580}"/>
              </a:ext>
            </a:extLst>
          </p:cNvPr>
          <p:cNvGrpSpPr/>
          <p:nvPr/>
        </p:nvGrpSpPr>
        <p:grpSpPr>
          <a:xfrm>
            <a:off x="8947989" y="5439068"/>
            <a:ext cx="918762" cy="951470"/>
            <a:chOff x="9016070" y="2137719"/>
            <a:chExt cx="918762" cy="951470"/>
          </a:xfrm>
        </p:grpSpPr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082698E7-ABE8-5049-9083-0C1D3AB77870}"/>
                </a:ext>
              </a:extLst>
            </p:cNvPr>
            <p:cNvGrpSpPr/>
            <p:nvPr/>
          </p:nvGrpSpPr>
          <p:grpSpPr>
            <a:xfrm>
              <a:off x="9044983" y="2327190"/>
              <a:ext cx="790676" cy="633174"/>
              <a:chOff x="2726564" y="5399903"/>
              <a:chExt cx="790676" cy="633174"/>
            </a:xfrm>
          </p:grpSpPr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7DE106A2-C09B-CD49-B658-96669F12F024}"/>
                  </a:ext>
                </a:extLst>
              </p:cNvPr>
              <p:cNvGrpSpPr/>
              <p:nvPr/>
            </p:nvGrpSpPr>
            <p:grpSpPr>
              <a:xfrm>
                <a:off x="2734804" y="5399903"/>
                <a:ext cx="782436" cy="307777"/>
                <a:chOff x="2734804" y="5399903"/>
                <a:chExt cx="782436" cy="307777"/>
              </a:xfrm>
            </p:grpSpPr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BC808DA8-0A50-2749-9719-4191CA45FDFE}"/>
                    </a:ext>
                  </a:extLst>
                </p:cNvPr>
                <p:cNvSpPr/>
                <p:nvPr/>
              </p:nvSpPr>
              <p:spPr>
                <a:xfrm>
                  <a:off x="2734804" y="5399904"/>
                  <a:ext cx="782436" cy="246564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DE"/>
                </a:p>
              </p:txBody>
            </p: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5821254D-3947-A24D-AAC1-0E756E27B882}"/>
                    </a:ext>
                  </a:extLst>
                </p:cNvPr>
                <p:cNvSpPr txBox="1"/>
                <p:nvPr/>
              </p:nvSpPr>
              <p:spPr>
                <a:xfrm>
                  <a:off x="2804984" y="5399903"/>
                  <a:ext cx="67518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DE" sz="1400" dirty="0">
                      <a:latin typeface="Helvetica" pitchFamily="2" charset="0"/>
                    </a:rPr>
                    <a:t>PKAR</a:t>
                  </a:r>
                </a:p>
              </p:txBody>
            </p:sp>
          </p:grpSp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EBCC0B9A-EBA9-BB40-BFC0-0DC458BEEE78}"/>
                  </a:ext>
                </a:extLst>
              </p:cNvPr>
              <p:cNvGrpSpPr/>
              <p:nvPr/>
            </p:nvGrpSpPr>
            <p:grpSpPr>
              <a:xfrm>
                <a:off x="2726564" y="5725300"/>
                <a:ext cx="782436" cy="307777"/>
                <a:chOff x="2734804" y="5399903"/>
                <a:chExt cx="782436" cy="307777"/>
              </a:xfrm>
            </p:grpSpPr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1B2B435E-21C9-A240-9990-639EC399EB16}"/>
                    </a:ext>
                  </a:extLst>
                </p:cNvPr>
                <p:cNvSpPr/>
                <p:nvPr/>
              </p:nvSpPr>
              <p:spPr>
                <a:xfrm>
                  <a:off x="2734804" y="5399904"/>
                  <a:ext cx="782436" cy="246564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DE"/>
                </a:p>
              </p:txBody>
            </p:sp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8BA6578E-52DC-C94B-8D8F-50153636A65D}"/>
                    </a:ext>
                  </a:extLst>
                </p:cNvPr>
                <p:cNvSpPr txBox="1"/>
                <p:nvPr/>
              </p:nvSpPr>
              <p:spPr>
                <a:xfrm>
                  <a:off x="2804984" y="5399903"/>
                  <a:ext cx="67518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DE" sz="1400" dirty="0">
                      <a:latin typeface="Helvetica" pitchFamily="2" charset="0"/>
                    </a:rPr>
                    <a:t>PKAR</a:t>
                  </a:r>
                </a:p>
              </p:txBody>
            </p:sp>
          </p:grpSp>
        </p:grp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80705073-106A-B74E-B8E9-AC7A66F3759A}"/>
                </a:ext>
              </a:extLst>
            </p:cNvPr>
            <p:cNvCxnSpPr/>
            <p:nvPr/>
          </p:nvCxnSpPr>
          <p:spPr>
            <a:xfrm>
              <a:off x="9044983" y="2137719"/>
              <a:ext cx="889849" cy="95147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1E532052-9B7A-9E4E-ABA1-0540F83A38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16070" y="2137719"/>
              <a:ext cx="889849" cy="95147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51BA6CB-A0A2-BA4E-BFA1-4407CD1A0754}"/>
              </a:ext>
            </a:extLst>
          </p:cNvPr>
          <p:cNvGrpSpPr/>
          <p:nvPr/>
        </p:nvGrpSpPr>
        <p:grpSpPr>
          <a:xfrm>
            <a:off x="9951521" y="5607026"/>
            <a:ext cx="901209" cy="307777"/>
            <a:chOff x="9919771" y="5607026"/>
            <a:chExt cx="901209" cy="307777"/>
          </a:xfrm>
        </p:grpSpPr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22BB0A91-26B5-6347-AD81-11A390E41297}"/>
                </a:ext>
              </a:extLst>
            </p:cNvPr>
            <p:cNvSpPr/>
            <p:nvPr/>
          </p:nvSpPr>
          <p:spPr>
            <a:xfrm>
              <a:off x="9975459" y="5627513"/>
              <a:ext cx="782436" cy="2465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58A3672-D42A-7C45-A71F-28AAD450E4D2}"/>
                </a:ext>
              </a:extLst>
            </p:cNvPr>
            <p:cNvSpPr/>
            <p:nvPr/>
          </p:nvSpPr>
          <p:spPr>
            <a:xfrm>
              <a:off x="10320958" y="5627526"/>
              <a:ext cx="45719" cy="246564"/>
            </a:xfrm>
            <a:prstGeom prst="rect">
              <a:avLst/>
            </a:prstGeom>
            <a:solidFill>
              <a:srgbClr val="1BF1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0F63CF45-253F-AE43-80C4-6C6ED620C839}"/>
                </a:ext>
              </a:extLst>
            </p:cNvPr>
            <p:cNvSpPr txBox="1"/>
            <p:nvPr/>
          </p:nvSpPr>
          <p:spPr>
            <a:xfrm>
              <a:off x="9919771" y="5607026"/>
              <a:ext cx="9012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sz="1400" dirty="0">
                  <a:latin typeface="Helvetica" pitchFamily="2" charset="0"/>
                </a:rPr>
                <a:t>R-T205A</a:t>
              </a:r>
            </a:p>
          </p:txBody>
        </p:sp>
      </p:grpSp>
      <p:sp>
        <p:nvSpPr>
          <p:cNvPr id="143" name="Rectangle 142">
            <a:extLst>
              <a:ext uri="{FF2B5EF4-FFF2-40B4-BE49-F238E27FC236}">
                <a16:creationId xmlns:a16="http://schemas.microsoft.com/office/drawing/2014/main" id="{226E8344-0B05-BE43-9815-80D1B96DCBE7}"/>
              </a:ext>
            </a:extLst>
          </p:cNvPr>
          <p:cNvSpPr/>
          <p:nvPr/>
        </p:nvSpPr>
        <p:spPr>
          <a:xfrm>
            <a:off x="10012530" y="4558188"/>
            <a:ext cx="782436" cy="2465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51724A6B-251E-F743-89F4-B1FD70ECA352}"/>
              </a:ext>
            </a:extLst>
          </p:cNvPr>
          <p:cNvSpPr/>
          <p:nvPr/>
        </p:nvSpPr>
        <p:spPr>
          <a:xfrm>
            <a:off x="10464494" y="4562355"/>
            <a:ext cx="45719" cy="246564"/>
          </a:xfrm>
          <a:prstGeom prst="rect">
            <a:avLst/>
          </a:prstGeom>
          <a:solidFill>
            <a:srgbClr val="EC6F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7BA782AD-8A35-594F-87D4-62DB5E74BA6B}"/>
              </a:ext>
            </a:extLst>
          </p:cNvPr>
          <p:cNvSpPr/>
          <p:nvPr/>
        </p:nvSpPr>
        <p:spPr>
          <a:xfrm>
            <a:off x="10565241" y="4562355"/>
            <a:ext cx="45719" cy="246564"/>
          </a:xfrm>
          <a:prstGeom prst="rect">
            <a:avLst/>
          </a:prstGeom>
          <a:solidFill>
            <a:srgbClr val="EC6F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76F64E0E-DB99-D849-A741-86499823341C}"/>
              </a:ext>
            </a:extLst>
          </p:cNvPr>
          <p:cNvSpPr txBox="1"/>
          <p:nvPr/>
        </p:nvSpPr>
        <p:spPr>
          <a:xfrm>
            <a:off x="10048245" y="4536674"/>
            <a:ext cx="744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400" dirty="0">
                <a:latin typeface="Helvetica" pitchFamily="2" charset="0"/>
              </a:rPr>
              <a:t>R-PBC</a:t>
            </a:r>
          </a:p>
        </p:txBody>
      </p:sp>
    </p:spTree>
    <p:extLst>
      <p:ext uri="{BB962C8B-B14F-4D97-AF65-F5344CB8AC3E}">
        <p14:creationId xmlns:p14="http://schemas.microsoft.com/office/powerpoint/2010/main" val="41615556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D01877C8-F6F1-EF46-81FD-F95B90AEDC96}"/>
              </a:ext>
            </a:extLst>
          </p:cNvPr>
          <p:cNvSpPr txBox="1"/>
          <p:nvPr/>
        </p:nvSpPr>
        <p:spPr>
          <a:xfrm>
            <a:off x="2886753" y="2376942"/>
            <a:ext cx="64427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600" dirty="0">
                <a:latin typeface="Helvetica" pitchFamily="2" charset="0"/>
              </a:rPr>
              <a:t>All 5 trypanosome cell lines were cultivated in three replicate cultures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2AB7AC4-E1E1-6B46-88C3-78F3F53DF202}"/>
              </a:ext>
            </a:extLst>
          </p:cNvPr>
          <p:cNvGrpSpPr/>
          <p:nvPr/>
        </p:nvGrpSpPr>
        <p:grpSpPr>
          <a:xfrm>
            <a:off x="922102" y="2715496"/>
            <a:ext cx="10681005" cy="2260316"/>
            <a:chOff x="922102" y="3023608"/>
            <a:chExt cx="10681005" cy="2260316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918CCF6-EDEF-4549-8626-40CDCB8C2725}"/>
                </a:ext>
              </a:extLst>
            </p:cNvPr>
            <p:cNvGrpSpPr/>
            <p:nvPr/>
          </p:nvGrpSpPr>
          <p:grpSpPr>
            <a:xfrm>
              <a:off x="922102" y="3023608"/>
              <a:ext cx="1528141" cy="2119582"/>
              <a:chOff x="922102" y="3007798"/>
              <a:chExt cx="1528141" cy="2119582"/>
            </a:xfrm>
          </p:grpSpPr>
          <p:pic>
            <p:nvPicPr>
              <p:cNvPr id="78" name="Picture 2" descr="cell culture flask - slubne-suknie.info">
                <a:extLst>
                  <a:ext uri="{FF2B5EF4-FFF2-40B4-BE49-F238E27FC236}">
                    <a16:creationId xmlns:a16="http://schemas.microsoft.com/office/drawing/2014/main" id="{9399DE3B-2DF3-AA43-8F34-EA8BCB10F1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007798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9" name="Picture 2" descr="cell culture flask - slubne-suknie.info">
                <a:extLst>
                  <a:ext uri="{FF2B5EF4-FFF2-40B4-BE49-F238E27FC236}">
                    <a16:creationId xmlns:a16="http://schemas.microsoft.com/office/drawing/2014/main" id="{9F1CCAFF-AEAB-F549-A44B-29D2E09534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429000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0" name="Picture 2" descr="cell culture flask - slubne-suknie.info">
                <a:extLst>
                  <a:ext uri="{FF2B5EF4-FFF2-40B4-BE49-F238E27FC236}">
                    <a16:creationId xmlns:a16="http://schemas.microsoft.com/office/drawing/2014/main" id="{31188950-D10E-574E-BCA0-07DADE75A7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904867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D2D3255B-C2F4-5A4A-BA28-D43F04EECDC7}"/>
                </a:ext>
              </a:extLst>
            </p:cNvPr>
            <p:cNvGrpSpPr/>
            <p:nvPr/>
          </p:nvGrpSpPr>
          <p:grpSpPr>
            <a:xfrm>
              <a:off x="3210318" y="3023608"/>
              <a:ext cx="1528141" cy="2119582"/>
              <a:chOff x="922102" y="3007798"/>
              <a:chExt cx="1528141" cy="2119582"/>
            </a:xfrm>
          </p:grpSpPr>
          <p:pic>
            <p:nvPicPr>
              <p:cNvPr id="84" name="Picture 2" descr="cell culture flask - slubne-suknie.info">
                <a:extLst>
                  <a:ext uri="{FF2B5EF4-FFF2-40B4-BE49-F238E27FC236}">
                    <a16:creationId xmlns:a16="http://schemas.microsoft.com/office/drawing/2014/main" id="{BA8E329F-2A49-4042-AFC3-F6D2D636AB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007798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5" name="Picture 2" descr="cell culture flask - slubne-suknie.info">
                <a:extLst>
                  <a:ext uri="{FF2B5EF4-FFF2-40B4-BE49-F238E27FC236}">
                    <a16:creationId xmlns:a16="http://schemas.microsoft.com/office/drawing/2014/main" id="{C6B35DC7-6258-5B45-9CA4-060FCE60CC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429000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6" name="Picture 2" descr="cell culture flask - slubne-suknie.info">
                <a:extLst>
                  <a:ext uri="{FF2B5EF4-FFF2-40B4-BE49-F238E27FC236}">
                    <a16:creationId xmlns:a16="http://schemas.microsoft.com/office/drawing/2014/main" id="{78757F3F-8026-464C-92D3-C5D390D838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904867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122F1F21-3DFB-BE45-8227-296DDC9BB7AB}"/>
                </a:ext>
              </a:extLst>
            </p:cNvPr>
            <p:cNvGrpSpPr/>
            <p:nvPr/>
          </p:nvGrpSpPr>
          <p:grpSpPr>
            <a:xfrm>
              <a:off x="5498534" y="3023608"/>
              <a:ext cx="1528141" cy="2119582"/>
              <a:chOff x="922102" y="3007798"/>
              <a:chExt cx="1528141" cy="2119582"/>
            </a:xfrm>
          </p:grpSpPr>
          <p:pic>
            <p:nvPicPr>
              <p:cNvPr id="88" name="Picture 2" descr="cell culture flask - slubne-suknie.info">
                <a:extLst>
                  <a:ext uri="{FF2B5EF4-FFF2-40B4-BE49-F238E27FC236}">
                    <a16:creationId xmlns:a16="http://schemas.microsoft.com/office/drawing/2014/main" id="{359A0D49-463C-D84F-BAE6-2590D97BEC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007798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9" name="Picture 2" descr="cell culture flask - slubne-suknie.info">
                <a:extLst>
                  <a:ext uri="{FF2B5EF4-FFF2-40B4-BE49-F238E27FC236}">
                    <a16:creationId xmlns:a16="http://schemas.microsoft.com/office/drawing/2014/main" id="{D0D75C83-A9E4-E442-B81C-B44F9A8961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429000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0" name="Picture 2" descr="cell culture flask - slubne-suknie.info">
                <a:extLst>
                  <a:ext uri="{FF2B5EF4-FFF2-40B4-BE49-F238E27FC236}">
                    <a16:creationId xmlns:a16="http://schemas.microsoft.com/office/drawing/2014/main" id="{4DA4A4CB-5F05-FC41-8668-DB19AD6033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904867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662DCE7C-7097-154B-BC81-42F8005B9024}"/>
                </a:ext>
              </a:extLst>
            </p:cNvPr>
            <p:cNvGrpSpPr/>
            <p:nvPr/>
          </p:nvGrpSpPr>
          <p:grpSpPr>
            <a:xfrm>
              <a:off x="7786750" y="3023608"/>
              <a:ext cx="1528141" cy="2119582"/>
              <a:chOff x="922102" y="3007798"/>
              <a:chExt cx="1528141" cy="2119582"/>
            </a:xfrm>
          </p:grpSpPr>
          <p:pic>
            <p:nvPicPr>
              <p:cNvPr id="92" name="Picture 2" descr="cell culture flask - slubne-suknie.info">
                <a:extLst>
                  <a:ext uri="{FF2B5EF4-FFF2-40B4-BE49-F238E27FC236}">
                    <a16:creationId xmlns:a16="http://schemas.microsoft.com/office/drawing/2014/main" id="{41B0A562-4FA1-D444-B93F-956C34D3FA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007798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3" name="Picture 2" descr="cell culture flask - slubne-suknie.info">
                <a:extLst>
                  <a:ext uri="{FF2B5EF4-FFF2-40B4-BE49-F238E27FC236}">
                    <a16:creationId xmlns:a16="http://schemas.microsoft.com/office/drawing/2014/main" id="{49221819-8054-0D44-87D9-8B20656F23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429000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4" name="Picture 2" descr="cell culture flask - slubne-suknie.info">
                <a:extLst>
                  <a:ext uri="{FF2B5EF4-FFF2-40B4-BE49-F238E27FC236}">
                    <a16:creationId xmlns:a16="http://schemas.microsoft.com/office/drawing/2014/main" id="{0C4AD765-1C82-7F4C-8A1C-9ED180D5A1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904867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D0C3AD56-BCC6-1B4A-8663-60F60EC9A77C}"/>
                </a:ext>
              </a:extLst>
            </p:cNvPr>
            <p:cNvGrpSpPr/>
            <p:nvPr/>
          </p:nvGrpSpPr>
          <p:grpSpPr>
            <a:xfrm>
              <a:off x="10074966" y="3023608"/>
              <a:ext cx="1528141" cy="2119582"/>
              <a:chOff x="922102" y="3007798"/>
              <a:chExt cx="1528141" cy="2119582"/>
            </a:xfrm>
          </p:grpSpPr>
          <p:pic>
            <p:nvPicPr>
              <p:cNvPr id="96" name="Picture 2" descr="cell culture flask - slubne-suknie.info">
                <a:extLst>
                  <a:ext uri="{FF2B5EF4-FFF2-40B4-BE49-F238E27FC236}">
                    <a16:creationId xmlns:a16="http://schemas.microsoft.com/office/drawing/2014/main" id="{37AF1C6A-86F0-B441-9C7B-557F55E918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007798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7" name="Picture 2" descr="cell culture flask - slubne-suknie.info">
                <a:extLst>
                  <a:ext uri="{FF2B5EF4-FFF2-40B4-BE49-F238E27FC236}">
                    <a16:creationId xmlns:a16="http://schemas.microsoft.com/office/drawing/2014/main" id="{D1774D2E-065D-084B-8D1D-B2DC1BEF31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429000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8" name="Picture 2" descr="cell culture flask - slubne-suknie.info">
                <a:extLst>
                  <a:ext uri="{FF2B5EF4-FFF2-40B4-BE49-F238E27FC236}">
                    <a16:creationId xmlns:a16="http://schemas.microsoft.com/office/drawing/2014/main" id="{9EB5CA98-B3E3-F24F-911F-3CAEDD4EDA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102" y="3904867"/>
                <a:ext cx="1528141" cy="1222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B61ACFB-A50C-324A-AAAE-2A5AA14161BE}"/>
                </a:ext>
              </a:extLst>
            </p:cNvPr>
            <p:cNvSpPr txBox="1"/>
            <p:nvPr/>
          </p:nvSpPr>
          <p:spPr>
            <a:xfrm>
              <a:off x="1414302" y="4914592"/>
              <a:ext cx="54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dirty="0">
                  <a:latin typeface="Helvetica" pitchFamily="2" charset="0"/>
                </a:rPr>
                <a:t>WT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A38F00B2-9802-834E-AE05-E1E7BA7A6573}"/>
                </a:ext>
              </a:extLst>
            </p:cNvPr>
            <p:cNvSpPr txBox="1"/>
            <p:nvPr/>
          </p:nvSpPr>
          <p:spPr>
            <a:xfrm>
              <a:off x="3702518" y="4914592"/>
              <a:ext cx="5180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dirty="0">
                  <a:latin typeface="Helvetica" pitchFamily="2" charset="0"/>
                </a:rPr>
                <a:t>KO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2C79545-613E-0549-B099-2DA9AEBA5853}"/>
                </a:ext>
              </a:extLst>
            </p:cNvPr>
            <p:cNvSpPr txBox="1"/>
            <p:nvPr/>
          </p:nvSpPr>
          <p:spPr>
            <a:xfrm>
              <a:off x="6090143" y="4914592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dirty="0">
                  <a:latin typeface="Helvetica" pitchFamily="2" charset="0"/>
                </a:rPr>
                <a:t>AB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D34F089-89A4-BA4E-8E6D-D31E4B683AE7}"/>
                </a:ext>
              </a:extLst>
            </p:cNvPr>
            <p:cNvSpPr txBox="1"/>
            <p:nvPr/>
          </p:nvSpPr>
          <p:spPr>
            <a:xfrm>
              <a:off x="8338635" y="4914592"/>
              <a:ext cx="659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dirty="0">
                  <a:latin typeface="Helvetica" pitchFamily="2" charset="0"/>
                </a:rPr>
                <a:t>PBC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24E0AEF-A9BD-AD46-A70A-4542A2223C9B}"/>
                </a:ext>
              </a:extLst>
            </p:cNvPr>
            <p:cNvSpPr txBox="1"/>
            <p:nvPr/>
          </p:nvSpPr>
          <p:spPr>
            <a:xfrm>
              <a:off x="10524228" y="4914592"/>
              <a:ext cx="8643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dirty="0">
                  <a:latin typeface="Helvetica" pitchFamily="2" charset="0"/>
                </a:rPr>
                <a:t>T205A</a:t>
              </a:r>
            </a:p>
          </p:txBody>
        </p: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4E1DC4C9-D7ED-9E49-8411-6734F2E41C61}"/>
              </a:ext>
            </a:extLst>
          </p:cNvPr>
          <p:cNvSpPr txBox="1"/>
          <p:nvPr/>
        </p:nvSpPr>
        <p:spPr>
          <a:xfrm>
            <a:off x="526593" y="5283649"/>
            <a:ext cx="114648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600" dirty="0">
                <a:latin typeface="Helvetica" pitchFamily="2" charset="0"/>
              </a:rPr>
              <a:t>Trypanosomes from all 15 cultures were either untreated, treated with 1% DMSO (solvent control) or with 5 µM Toyocamycin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69F65A3-177C-C041-89F3-D9FD60C50A95}"/>
              </a:ext>
            </a:extLst>
          </p:cNvPr>
          <p:cNvSpPr txBox="1"/>
          <p:nvPr/>
        </p:nvSpPr>
        <p:spPr>
          <a:xfrm>
            <a:off x="2760147" y="289279"/>
            <a:ext cx="6774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i="1" dirty="0">
                <a:solidFill>
                  <a:srgbClr val="000090"/>
                </a:solidFill>
                <a:latin typeface="Helvetica"/>
                <a:cs typeface="Helvetica"/>
              </a:rPr>
              <a:t>In vivo </a:t>
            </a:r>
            <a:r>
              <a:rPr lang="en-US" sz="3200" b="1" dirty="0">
                <a:solidFill>
                  <a:srgbClr val="000090"/>
                </a:solidFill>
                <a:latin typeface="Helvetica"/>
                <a:cs typeface="Helvetica"/>
              </a:rPr>
              <a:t>PKA kinase reporter assay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518D87B-6322-2F43-A883-BCA326600867}"/>
              </a:ext>
            </a:extLst>
          </p:cNvPr>
          <p:cNvSpPr txBox="1"/>
          <p:nvPr/>
        </p:nvSpPr>
        <p:spPr>
          <a:xfrm>
            <a:off x="3198316" y="1316757"/>
            <a:ext cx="5795369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DE" dirty="0">
                <a:solidFill>
                  <a:srgbClr val="002060"/>
                </a:solidFill>
                <a:latin typeface="Helvetica" pitchFamily="2" charset="0"/>
              </a:rPr>
              <a:t>Do PKAR mutations cause changes in PKA activity?</a:t>
            </a:r>
          </a:p>
        </p:txBody>
      </p:sp>
    </p:spTree>
    <p:extLst>
      <p:ext uri="{BB962C8B-B14F-4D97-AF65-F5344CB8AC3E}">
        <p14:creationId xmlns:p14="http://schemas.microsoft.com/office/powerpoint/2010/main" val="6128861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55DF1BC3-8394-524A-A2EB-D0A580203104}"/>
              </a:ext>
            </a:extLst>
          </p:cNvPr>
          <p:cNvSpPr txBox="1"/>
          <p:nvPr/>
        </p:nvSpPr>
        <p:spPr>
          <a:xfrm>
            <a:off x="3198316" y="1316757"/>
            <a:ext cx="5795369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DE" dirty="0">
                <a:solidFill>
                  <a:srgbClr val="002060"/>
                </a:solidFill>
                <a:latin typeface="Helvetica" pitchFamily="2" charset="0"/>
              </a:rPr>
              <a:t>Do PKAR mutations cause changes in PKA activity?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535E28E-E75C-C542-BC8D-21E540FACAEF}"/>
              </a:ext>
            </a:extLst>
          </p:cNvPr>
          <p:cNvGrpSpPr/>
          <p:nvPr/>
        </p:nvGrpSpPr>
        <p:grpSpPr>
          <a:xfrm>
            <a:off x="1255595" y="2571924"/>
            <a:ext cx="10347837" cy="3670610"/>
            <a:chOff x="1255595" y="1944125"/>
            <a:chExt cx="10347837" cy="367061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332A9E8-89B8-3C40-B7A3-9E8BBDE45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55595" y="2313457"/>
              <a:ext cx="9428098" cy="2749862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4B1E672-235F-AE46-8300-97037A133B6B}"/>
                </a:ext>
              </a:extLst>
            </p:cNvPr>
            <p:cNvSpPr txBox="1"/>
            <p:nvPr/>
          </p:nvSpPr>
          <p:spPr>
            <a:xfrm>
              <a:off x="2588010" y="1944125"/>
              <a:ext cx="77260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dirty="0">
                  <a:latin typeface="Helvetica" pitchFamily="2" charset="0"/>
                </a:rPr>
                <a:t> -        DMSO   Toyo            -        DMSO     Toyo            -        DMSO   Toyo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0226504-6559-6D41-BF7C-3A2B3B60C01F}"/>
                </a:ext>
              </a:extLst>
            </p:cNvPr>
            <p:cNvSpPr/>
            <p:nvPr/>
          </p:nvSpPr>
          <p:spPr>
            <a:xfrm>
              <a:off x="1687282" y="1944125"/>
              <a:ext cx="3770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DE" dirty="0">
                  <a:latin typeface="Helvetica" pitchFamily="2" charset="0"/>
                </a:rPr>
                <a:t>M</a:t>
              </a:r>
              <a:endParaRPr lang="en-DE" dirty="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4304853-4C8D-8540-80A8-A842EB879A6B}"/>
                </a:ext>
              </a:extLst>
            </p:cNvPr>
            <p:cNvCxnSpPr/>
            <p:nvPr/>
          </p:nvCxnSpPr>
          <p:spPr>
            <a:xfrm>
              <a:off x="2483893" y="5254388"/>
              <a:ext cx="248389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3885FCA-2CA7-274B-8CA6-32D0E82FBCEA}"/>
                </a:ext>
              </a:extLst>
            </p:cNvPr>
            <p:cNvCxnSpPr/>
            <p:nvPr/>
          </p:nvCxnSpPr>
          <p:spPr>
            <a:xfrm>
              <a:off x="5209108" y="5254388"/>
              <a:ext cx="248389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45CC01E-3A32-8F47-9D17-05A62563FCDE}"/>
                </a:ext>
              </a:extLst>
            </p:cNvPr>
            <p:cNvCxnSpPr/>
            <p:nvPr/>
          </p:nvCxnSpPr>
          <p:spPr>
            <a:xfrm>
              <a:off x="8027159" y="5254388"/>
              <a:ext cx="248389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486E97C-78D7-1D45-94BD-AB0AB4CEC58A}"/>
                </a:ext>
              </a:extLst>
            </p:cNvPr>
            <p:cNvSpPr txBox="1"/>
            <p:nvPr/>
          </p:nvSpPr>
          <p:spPr>
            <a:xfrm>
              <a:off x="3160620" y="5276181"/>
              <a:ext cx="11304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sz="1600" dirty="0">
                  <a:latin typeface="Helvetica" pitchFamily="2" charset="0"/>
                </a:rPr>
                <a:t>replicate 1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AB9CE1C-50FE-3B4B-ABE6-A4545FC2E97D}"/>
                </a:ext>
              </a:extLst>
            </p:cNvPr>
            <p:cNvSpPr txBox="1"/>
            <p:nvPr/>
          </p:nvSpPr>
          <p:spPr>
            <a:xfrm>
              <a:off x="5885835" y="5263374"/>
              <a:ext cx="11304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sz="1600" dirty="0">
                  <a:latin typeface="Helvetica" pitchFamily="2" charset="0"/>
                </a:rPr>
                <a:t>replicate 2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E86D1A7-B62D-A845-ACEA-8FFD03690133}"/>
                </a:ext>
              </a:extLst>
            </p:cNvPr>
            <p:cNvSpPr txBox="1"/>
            <p:nvPr/>
          </p:nvSpPr>
          <p:spPr>
            <a:xfrm>
              <a:off x="8703886" y="5276181"/>
              <a:ext cx="11304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sz="1600" dirty="0">
                  <a:latin typeface="Helvetica" pitchFamily="2" charset="0"/>
                </a:rPr>
                <a:t>replicate 3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EC5C2F3-5C0A-BB47-B1E0-B5308AB0C514}"/>
                </a:ext>
              </a:extLst>
            </p:cNvPr>
            <p:cNvSpPr txBox="1"/>
            <p:nvPr/>
          </p:nvSpPr>
          <p:spPr>
            <a:xfrm>
              <a:off x="10683693" y="3804498"/>
              <a:ext cx="91973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sz="1600" dirty="0">
                  <a:latin typeface="Helvetica" pitchFamily="2" charset="0"/>
                </a:rPr>
                <a:t>P-VASP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3E85D6B-4CED-EF4C-AD95-34908C1669B4}"/>
                </a:ext>
              </a:extLst>
            </p:cNvPr>
            <p:cNvSpPr txBox="1"/>
            <p:nvPr/>
          </p:nvSpPr>
          <p:spPr>
            <a:xfrm>
              <a:off x="10683693" y="4069310"/>
              <a:ext cx="71455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sz="1600" dirty="0">
                  <a:latin typeface="Helvetica" pitchFamily="2" charset="0"/>
                </a:rPr>
                <a:t>VASP</a:t>
              </a: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753B52C9-3FCD-B946-B55D-8B1E95E581CF}"/>
              </a:ext>
            </a:extLst>
          </p:cNvPr>
          <p:cNvSpPr txBox="1"/>
          <p:nvPr/>
        </p:nvSpPr>
        <p:spPr>
          <a:xfrm>
            <a:off x="1282891" y="2076112"/>
            <a:ext cx="1623073" cy="338554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DE" sz="1600" dirty="0">
                <a:latin typeface="Helvetica" pitchFamily="2" charset="0"/>
              </a:rPr>
              <a:t>VASP assay AB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824B239-EEB0-AA4B-A87B-45BF2E2204C4}"/>
              </a:ext>
            </a:extLst>
          </p:cNvPr>
          <p:cNvSpPr txBox="1"/>
          <p:nvPr/>
        </p:nvSpPr>
        <p:spPr>
          <a:xfrm>
            <a:off x="2760147" y="289279"/>
            <a:ext cx="6774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i="1" dirty="0">
                <a:solidFill>
                  <a:srgbClr val="000090"/>
                </a:solidFill>
                <a:latin typeface="Helvetica"/>
                <a:cs typeface="Helvetica"/>
              </a:rPr>
              <a:t>In vivo </a:t>
            </a:r>
            <a:r>
              <a:rPr lang="en-US" sz="3200" b="1" dirty="0">
                <a:solidFill>
                  <a:srgbClr val="000090"/>
                </a:solidFill>
                <a:latin typeface="Helvetica"/>
                <a:cs typeface="Helvetica"/>
              </a:rPr>
              <a:t>PKA kinase reporter assay</a:t>
            </a:r>
          </a:p>
        </p:txBody>
      </p:sp>
    </p:spTree>
    <p:extLst>
      <p:ext uri="{BB962C8B-B14F-4D97-AF65-F5344CB8AC3E}">
        <p14:creationId xmlns:p14="http://schemas.microsoft.com/office/powerpoint/2010/main" val="7901155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FD4A5F8-CA44-4D4A-B2B9-78DA60EA6AFB}"/>
              </a:ext>
            </a:extLst>
          </p:cNvPr>
          <p:cNvSpPr txBox="1"/>
          <p:nvPr/>
        </p:nvSpPr>
        <p:spPr>
          <a:xfrm>
            <a:off x="357809" y="1620078"/>
            <a:ext cx="837868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>
                <a:latin typeface="Helvetica" pitchFamily="2" charset="0"/>
              </a:rPr>
              <a:t>We</a:t>
            </a:r>
            <a:r>
              <a:rPr lang="de-DE" dirty="0">
                <a:latin typeface="Helvetica" pitchFamily="2" charset="0"/>
              </a:rPr>
              <a:t> will open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software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ImageStudioLite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and</a:t>
            </a:r>
            <a:r>
              <a:rPr lang="de-DE" dirty="0">
                <a:latin typeface="Helvetica" pitchFamily="2" charset="0"/>
              </a:rPr>
              <a:t> will </a:t>
            </a:r>
            <a:r>
              <a:rPr lang="de-DE" dirty="0" err="1">
                <a:latin typeface="Helvetica" pitchFamily="2" charset="0"/>
              </a:rPr>
              <a:t>import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ImageStudio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zip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files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containing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VASP </a:t>
            </a:r>
            <a:r>
              <a:rPr lang="de-DE" dirty="0" err="1">
                <a:latin typeface="Helvetica" pitchFamily="2" charset="0"/>
              </a:rPr>
              <a:t>assay</a:t>
            </a:r>
            <a:r>
              <a:rPr lang="de-DE" dirty="0">
                <a:latin typeface="Helvetica" pitchFamily="2" charset="0"/>
              </a:rPr>
              <a:t> Western </a:t>
            </a:r>
            <a:r>
              <a:rPr lang="de-DE" dirty="0" err="1">
                <a:latin typeface="Helvetica" pitchFamily="2" charset="0"/>
              </a:rPr>
              <a:t>blot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images</a:t>
            </a:r>
            <a:endParaRPr lang="de-DE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>
                <a:latin typeface="Helvetica" pitchFamily="2" charset="0"/>
              </a:rPr>
              <a:t>We</a:t>
            </a:r>
            <a:r>
              <a:rPr lang="de-DE" dirty="0">
                <a:latin typeface="Helvetica" pitchFamily="2" charset="0"/>
              </a:rPr>
              <a:t> will </a:t>
            </a:r>
            <a:r>
              <a:rPr lang="de-DE" dirty="0" err="1">
                <a:latin typeface="Helvetica" pitchFamily="2" charset="0"/>
              </a:rPr>
              <a:t>quantify</a:t>
            </a:r>
            <a:r>
              <a:rPr lang="de-DE" dirty="0">
                <a:latin typeface="Helvetica" pitchFamily="2" charset="0"/>
              </a:rPr>
              <a:t> VASP </a:t>
            </a:r>
            <a:r>
              <a:rPr lang="de-DE" dirty="0" err="1">
                <a:latin typeface="Helvetica" pitchFamily="2" charset="0"/>
              </a:rPr>
              <a:t>and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phosphorylated</a:t>
            </a:r>
            <a:r>
              <a:rPr lang="de-DE" dirty="0">
                <a:latin typeface="Helvetica" pitchFamily="2" charset="0"/>
              </a:rPr>
              <a:t> VASP </a:t>
            </a:r>
            <a:r>
              <a:rPr lang="de-DE" dirty="0" err="1">
                <a:latin typeface="Helvetica" pitchFamily="2" charset="0"/>
              </a:rPr>
              <a:t>bands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and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export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quantified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values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as</a:t>
            </a:r>
            <a:r>
              <a:rPr lang="de-DE" dirty="0">
                <a:latin typeface="Helvetica" pitchFamily="2" charset="0"/>
              </a:rPr>
              <a:t> Excel </a:t>
            </a:r>
            <a:r>
              <a:rPr lang="de-DE" dirty="0" err="1">
                <a:latin typeface="Helvetica" pitchFamily="2" charset="0"/>
              </a:rPr>
              <a:t>file</a:t>
            </a:r>
            <a:endParaRPr lang="de-DE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>
                <a:latin typeface="Helvetica" pitchFamily="2" charset="0"/>
              </a:rPr>
              <a:t>We</a:t>
            </a:r>
            <a:r>
              <a:rPr lang="de-DE" dirty="0">
                <a:latin typeface="Helvetica" pitchFamily="2" charset="0"/>
              </a:rPr>
              <a:t> will </a:t>
            </a:r>
            <a:r>
              <a:rPr lang="de-DE" dirty="0" err="1">
                <a:latin typeface="Helvetica" pitchFamily="2" charset="0"/>
              </a:rPr>
              <a:t>analyze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data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as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ratiometric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assay</a:t>
            </a:r>
            <a:r>
              <a:rPr lang="de-DE" dirty="0">
                <a:latin typeface="Helvetica" pitchFamily="2" charset="0"/>
              </a:rPr>
              <a:t>:</a:t>
            </a:r>
          </a:p>
          <a:p>
            <a:r>
              <a:rPr lang="de-DE" dirty="0">
                <a:latin typeface="Helvetica" pitchFamily="2" charset="0"/>
              </a:rPr>
              <a:t>	</a:t>
            </a:r>
            <a:r>
              <a:rPr lang="en-US" dirty="0">
                <a:solidFill>
                  <a:srgbClr val="FF0000"/>
                </a:solidFill>
                <a:latin typeface="Helvetica" pitchFamily="2" charset="0"/>
              </a:rPr>
              <a:t>Relative PKA activity in % = (P-VASP/(P-VASP + VASP)) × 100</a:t>
            </a:r>
          </a:p>
          <a:p>
            <a:endParaRPr lang="en-US" dirty="0">
              <a:solidFill>
                <a:srgbClr val="FF0000"/>
              </a:solidFill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calculate the % basal VASP phosphorylation (untreated samples) and the fold change in PKA activity </a:t>
            </a:r>
            <a:r>
              <a:rPr lang="de-DE" dirty="0" err="1">
                <a:latin typeface="Helvetica" pitchFamily="2" charset="0"/>
              </a:rPr>
              <a:t>of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treated</a:t>
            </a:r>
            <a:r>
              <a:rPr lang="de-DE" dirty="0">
                <a:latin typeface="Helvetica" pitchFamily="2" charset="0"/>
              </a:rPr>
              <a:t> versus DMSO </a:t>
            </a:r>
            <a:r>
              <a:rPr lang="de-DE" dirty="0" err="1">
                <a:latin typeface="Helvetica" pitchFamily="2" charset="0"/>
              </a:rPr>
              <a:t>control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for</a:t>
            </a:r>
            <a:r>
              <a:rPr lang="de-DE" dirty="0">
                <a:latin typeface="Helvetica" pitchFamily="2" charset="0"/>
              </a:rPr>
              <a:t> all </a:t>
            </a:r>
            <a:r>
              <a:rPr lang="de-DE" dirty="0" err="1">
                <a:latin typeface="Helvetica" pitchFamily="2" charset="0"/>
              </a:rPr>
              <a:t>cell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lines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and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replicates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separately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and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enter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values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into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table</a:t>
            </a:r>
            <a:r>
              <a:rPr lang="de-DE" dirty="0">
                <a:latin typeface="Helvetica" pitchFamily="2" charset="0"/>
              </a:rPr>
              <a:t> 1</a:t>
            </a:r>
            <a:endParaRPr lang="en-DE" dirty="0">
              <a:latin typeface="Helvetica" pitchFamily="2" charset="0"/>
            </a:endParaRPr>
          </a:p>
          <a:p>
            <a:endParaRPr lang="de-DE" dirty="0">
              <a:latin typeface="Helvetica" pitchFamily="2" charset="0"/>
            </a:endParaRPr>
          </a:p>
          <a:p>
            <a:endParaRPr lang="de-DE" dirty="0">
              <a:latin typeface="Helvetica" pitchFamily="2" charset="0"/>
            </a:endParaRPr>
          </a:p>
        </p:txBody>
      </p:sp>
      <p:pic>
        <p:nvPicPr>
          <p:cNvPr id="11266" name="Picture 2" descr="Free Western Blot Quantification Software">
            <a:extLst>
              <a:ext uri="{FF2B5EF4-FFF2-40B4-BE49-F238E27FC236}">
                <a16:creationId xmlns:a16="http://schemas.microsoft.com/office/drawing/2014/main" id="{DE3CB740-4352-A046-8348-A8F2FC9EC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1868" y="1620078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167941-FB25-B741-990C-BEFAEDF68B95}"/>
              </a:ext>
            </a:extLst>
          </p:cNvPr>
          <p:cNvSpPr txBox="1"/>
          <p:nvPr/>
        </p:nvSpPr>
        <p:spPr>
          <a:xfrm>
            <a:off x="2760147" y="289279"/>
            <a:ext cx="6774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i="1" dirty="0">
                <a:solidFill>
                  <a:srgbClr val="000090"/>
                </a:solidFill>
                <a:latin typeface="Helvetica"/>
                <a:cs typeface="Helvetica"/>
              </a:rPr>
              <a:t>In vivo </a:t>
            </a:r>
            <a:r>
              <a:rPr lang="en-US" sz="3200" b="1" dirty="0">
                <a:solidFill>
                  <a:srgbClr val="000090"/>
                </a:solidFill>
                <a:latin typeface="Helvetica"/>
                <a:cs typeface="Helvetica"/>
              </a:rPr>
              <a:t>PKA kinase reporter assay</a:t>
            </a:r>
          </a:p>
        </p:txBody>
      </p:sp>
    </p:spTree>
    <p:extLst>
      <p:ext uri="{BB962C8B-B14F-4D97-AF65-F5344CB8AC3E}">
        <p14:creationId xmlns:p14="http://schemas.microsoft.com/office/powerpoint/2010/main" val="27456993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AE1D69F-F9AE-EF40-8842-63D8CE0179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476610"/>
              </p:ext>
            </p:extLst>
          </p:nvPr>
        </p:nvGraphicFramePr>
        <p:xfrm>
          <a:off x="3276600" y="1499931"/>
          <a:ext cx="5638800" cy="29889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80260">
                  <a:extLst>
                    <a:ext uri="{9D8B030D-6E8A-4147-A177-3AD203B41FA5}">
                      <a16:colId xmlns:a16="http://schemas.microsoft.com/office/drawing/2014/main" val="1925528416"/>
                    </a:ext>
                  </a:extLst>
                </a:gridCol>
                <a:gridCol w="1386840">
                  <a:extLst>
                    <a:ext uri="{9D8B030D-6E8A-4147-A177-3AD203B41FA5}">
                      <a16:colId xmlns:a16="http://schemas.microsoft.com/office/drawing/2014/main" val="4159021531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388308563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824090267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1837359435"/>
                    </a:ext>
                  </a:extLst>
                </a:gridCol>
              </a:tblGrid>
              <a:tr h="27940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cell line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DE" sz="1200">
                        <a:effectLst/>
                        <a:latin typeface="Helvetica" pitchFamily="2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632375"/>
                  </a:ext>
                </a:extLst>
              </a:tr>
              <a:tr h="27940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replicate #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1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2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3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59949714"/>
                  </a:ext>
                </a:extLst>
              </a:tr>
              <a:tr h="244475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PDT logarithmic growth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5040843"/>
                  </a:ext>
                </a:extLst>
              </a:tr>
              <a:tr h="27749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growth to stationary phase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time point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73583625"/>
                  </a:ext>
                </a:extLst>
              </a:tr>
              <a:tr h="353060">
                <a:tc v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max. density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53238977"/>
                  </a:ext>
                </a:extLst>
              </a:tr>
              <a:tr h="29210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protein expression</a:t>
                      </a:r>
                      <a:br>
                        <a:rPr lang="en-US" sz="1000">
                          <a:effectLst/>
                          <a:latin typeface="Helvetica" pitchFamily="2" charset="0"/>
                        </a:rPr>
                      </a:br>
                      <a:r>
                        <a:rPr lang="en-US" sz="1000">
                          <a:effectLst/>
                          <a:latin typeface="Helvetica" pitchFamily="2" charset="0"/>
                        </a:rPr>
                        <a:t>(intensity counts normalized to PFR &amp; WT set to 100%)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PKAR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59970103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PKAC1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0523255"/>
                  </a:ext>
                </a:extLst>
              </a:tr>
              <a:tr h="37401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VASP assay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% basal VASP phosphorylation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34539058"/>
                  </a:ext>
                </a:extLst>
              </a:tr>
              <a:tr h="343535">
                <a:tc v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fold induction</a:t>
                      </a:r>
                      <a:endParaRPr lang="en-DE" sz="1200">
                        <a:effectLst/>
                        <a:latin typeface="Helvetica" pitchFamily="2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upon Toyo treatment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8854914"/>
                  </a:ext>
                </a:extLst>
              </a:tr>
              <a:tr h="240665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Alamar blue assay Toyo EC</a:t>
                      </a:r>
                      <a:r>
                        <a:rPr lang="en-US" sz="1000" baseline="-25000">
                          <a:effectLst/>
                          <a:latin typeface="Helvetica" pitchFamily="2" charset="0"/>
                        </a:rPr>
                        <a:t>50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Helvetica" pitchFamily="2" charset="0"/>
                        </a:rPr>
                        <a:t> </a:t>
                      </a:r>
                      <a:endParaRPr lang="en-DE" sz="1200" dirty="0">
                        <a:effectLst/>
                        <a:latin typeface="Helvetica" pitchFamily="2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4777944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E1BFD2E-208B-E444-9414-D019316B9E2C}"/>
              </a:ext>
            </a:extLst>
          </p:cNvPr>
          <p:cNvSpPr txBox="1"/>
          <p:nvPr/>
        </p:nvSpPr>
        <p:spPr>
          <a:xfrm>
            <a:off x="3568383" y="289279"/>
            <a:ext cx="5157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90"/>
                </a:solidFill>
                <a:latin typeface="Helvetica"/>
                <a:cs typeface="Helvetica"/>
              </a:rPr>
              <a:t>Fill out Table 1 for each of the 5 cell lines</a:t>
            </a:r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4DAAEB0E-FED1-E342-AB26-CA9F1F62CFF6}"/>
              </a:ext>
            </a:extLst>
          </p:cNvPr>
          <p:cNvSpPr/>
          <p:nvPr/>
        </p:nvSpPr>
        <p:spPr>
          <a:xfrm>
            <a:off x="1884528" y="3480181"/>
            <a:ext cx="1364776" cy="832514"/>
          </a:xfrm>
          <a:prstGeom prst="rightArrow">
            <a:avLst/>
          </a:prstGeom>
          <a:solidFill>
            <a:srgbClr val="EC6F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9364512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FD4A5F8-CA44-4D4A-B2B9-78DA60EA6AFB}"/>
              </a:ext>
            </a:extLst>
          </p:cNvPr>
          <p:cNvSpPr txBox="1"/>
          <p:nvPr/>
        </p:nvSpPr>
        <p:spPr>
          <a:xfrm>
            <a:off x="357809" y="1620078"/>
            <a:ext cx="837868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>
                <a:latin typeface="Helvetica" pitchFamily="2" charset="0"/>
              </a:rPr>
              <a:t>Copy</a:t>
            </a:r>
            <a:r>
              <a:rPr lang="de-DE" dirty="0">
                <a:latin typeface="Helvetica" pitchFamily="2" charset="0"/>
              </a:rPr>
              <a:t>-paste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quantified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i="1" dirty="0">
                <a:latin typeface="Helvetica" pitchFamily="2" charset="0"/>
              </a:rPr>
              <a:t>in vivo </a:t>
            </a:r>
            <a:r>
              <a:rPr lang="de-DE" dirty="0">
                <a:latin typeface="Helvetica" pitchFamily="2" charset="0"/>
              </a:rPr>
              <a:t>PKA </a:t>
            </a:r>
            <a:r>
              <a:rPr lang="de-DE" dirty="0" err="1">
                <a:latin typeface="Helvetica" pitchFamily="2" charset="0"/>
              </a:rPr>
              <a:t>activity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values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into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GraphPad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Prism</a:t>
            </a:r>
            <a:r>
              <a:rPr lang="de-DE" dirty="0">
                <a:latin typeface="Helvetica" pitchFamily="2" charset="0"/>
              </a:rPr>
              <a:t> (</a:t>
            </a:r>
            <a:r>
              <a:rPr lang="de-DE" dirty="0" err="1">
                <a:latin typeface="Helvetica" pitchFamily="2" charset="0"/>
              </a:rPr>
              <a:t>choose</a:t>
            </a:r>
            <a:r>
              <a:rPr lang="de-DE" dirty="0">
                <a:latin typeface="Helvetica" pitchFamily="2" charset="0"/>
              </a:rPr>
              <a:t> a </a:t>
            </a:r>
            <a:r>
              <a:rPr lang="de-DE" dirty="0" err="1">
                <a:latin typeface="Helvetica" pitchFamily="2" charset="0"/>
              </a:rPr>
              <a:t>column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data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table</a:t>
            </a:r>
            <a:r>
              <a:rPr lang="de-DE" dirty="0">
                <a:latin typeface="Helvetica" pitchFamily="2" charset="0"/>
              </a:rPr>
              <a:t>) </a:t>
            </a:r>
            <a:r>
              <a:rPr lang="de-DE" dirty="0" err="1">
                <a:latin typeface="Helvetica" pitchFamily="2" charset="0"/>
              </a:rPr>
              <a:t>and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plot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mean</a:t>
            </a:r>
            <a:r>
              <a:rPr lang="de-DE" dirty="0">
                <a:latin typeface="Helvetica" pitchFamily="2" charset="0"/>
              </a:rPr>
              <a:t> +/- </a:t>
            </a:r>
            <a:r>
              <a:rPr lang="de-DE" dirty="0" err="1">
                <a:latin typeface="Helvetica" pitchFamily="2" charset="0"/>
              </a:rPr>
              <a:t>standard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deviation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into</a:t>
            </a:r>
            <a:r>
              <a:rPr lang="de-DE" dirty="0">
                <a:latin typeface="Helvetica" pitchFamily="2" charset="0"/>
              </a:rPr>
              <a:t> a </a:t>
            </a:r>
            <a:r>
              <a:rPr lang="de-DE" dirty="0" err="1">
                <a:latin typeface="Helvetica" pitchFamily="2" charset="0"/>
              </a:rPr>
              <a:t>column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graph</a:t>
            </a:r>
            <a:endParaRPr lang="de-DE" dirty="0">
              <a:latin typeface="Helvetica" pitchFamily="2" charset="0"/>
            </a:endParaRPr>
          </a:p>
          <a:p>
            <a:endParaRPr lang="de-DE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Helvetica" pitchFamily="2" charset="0"/>
              </a:rPr>
              <a:t>Export PDFs </a:t>
            </a:r>
            <a:r>
              <a:rPr lang="de-DE" dirty="0" err="1">
                <a:latin typeface="Helvetica" pitchFamily="2" charset="0"/>
              </a:rPr>
              <a:t>of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Western </a:t>
            </a:r>
            <a:r>
              <a:rPr lang="de-DE" dirty="0" err="1">
                <a:latin typeface="Helvetica" pitchFamily="2" charset="0"/>
              </a:rPr>
              <a:t>blots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and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graphs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for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your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protocol</a:t>
            </a:r>
            <a:endParaRPr lang="de-DE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Helvetica" pitchFamily="2" charset="0"/>
              </a:rPr>
              <a:t>Interpret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results</a:t>
            </a:r>
            <a:r>
              <a:rPr lang="de-DE" dirty="0">
                <a:latin typeface="Helvetica" pitchFamily="2" charset="0"/>
              </a:rPr>
              <a:t>: </a:t>
            </a:r>
            <a:r>
              <a:rPr lang="de-DE" dirty="0" err="1">
                <a:latin typeface="Helvetica" pitchFamily="2" charset="0"/>
              </a:rPr>
              <a:t>is</a:t>
            </a:r>
            <a:r>
              <a:rPr lang="de-DE" dirty="0">
                <a:latin typeface="Helvetica" pitchFamily="2" charset="0"/>
              </a:rPr>
              <a:t> PKA </a:t>
            </a:r>
            <a:r>
              <a:rPr lang="de-DE" dirty="0" err="1">
                <a:latin typeface="Helvetica" pitchFamily="2" charset="0"/>
              </a:rPr>
              <a:t>activity</a:t>
            </a:r>
            <a:r>
              <a:rPr lang="de-DE" dirty="0">
                <a:latin typeface="Helvetica" pitchFamily="2" charset="0"/>
              </a:rPr>
              <a:t> in </a:t>
            </a:r>
            <a:r>
              <a:rPr lang="de-DE" dirty="0" err="1">
                <a:latin typeface="Helvetica" pitchFamily="2" charset="0"/>
              </a:rPr>
              <a:t>absence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of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treatment</a:t>
            </a:r>
            <a:r>
              <a:rPr lang="de-DE" dirty="0">
                <a:latin typeface="Helvetica" pitchFamily="2" charset="0"/>
              </a:rPr>
              <a:t> different </a:t>
            </a:r>
            <a:r>
              <a:rPr lang="de-DE" dirty="0" err="1">
                <a:latin typeface="Helvetica" pitchFamily="2" charset="0"/>
              </a:rPr>
              <a:t>between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different </a:t>
            </a:r>
            <a:r>
              <a:rPr lang="de-DE" dirty="0" err="1">
                <a:latin typeface="Helvetica" pitchFamily="2" charset="0"/>
              </a:rPr>
              <a:t>cell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lines</a:t>
            </a:r>
            <a:r>
              <a:rPr lang="de-DE" dirty="0">
                <a:latin typeface="Helvetica" pitchFamily="2" charset="0"/>
              </a:rPr>
              <a:t>? </a:t>
            </a:r>
            <a:r>
              <a:rPr lang="de-DE" dirty="0" err="1">
                <a:latin typeface="Helvetica" pitchFamily="2" charset="0"/>
              </a:rPr>
              <a:t>Is</a:t>
            </a:r>
            <a:r>
              <a:rPr lang="de-DE" dirty="0">
                <a:latin typeface="Helvetica" pitchFamily="2" charset="0"/>
              </a:rPr>
              <a:t> PKA </a:t>
            </a:r>
            <a:r>
              <a:rPr lang="de-DE" dirty="0" err="1">
                <a:latin typeface="Helvetica" pitchFamily="2" charset="0"/>
              </a:rPr>
              <a:t>activation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by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toyocamycin</a:t>
            </a:r>
            <a:r>
              <a:rPr lang="de-DE" dirty="0">
                <a:latin typeface="Helvetica" pitchFamily="2" charset="0"/>
              </a:rPr>
              <a:t> different </a:t>
            </a:r>
            <a:r>
              <a:rPr lang="de-DE" dirty="0" err="1">
                <a:latin typeface="Helvetica" pitchFamily="2" charset="0"/>
              </a:rPr>
              <a:t>between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different </a:t>
            </a:r>
            <a:r>
              <a:rPr lang="de-DE" dirty="0" err="1">
                <a:latin typeface="Helvetica" pitchFamily="2" charset="0"/>
              </a:rPr>
              <a:t>cell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lines</a:t>
            </a:r>
            <a:r>
              <a:rPr lang="de-DE" dirty="0">
                <a:latin typeface="Helvetica" pitchFamily="2" charset="0"/>
              </a:rPr>
              <a:t>? </a:t>
            </a:r>
            <a:r>
              <a:rPr lang="de-DE" dirty="0" err="1">
                <a:latin typeface="Helvetica" pitchFamily="2" charset="0"/>
              </a:rPr>
              <a:t>Which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impact</a:t>
            </a:r>
            <a:r>
              <a:rPr lang="de-DE" dirty="0">
                <a:latin typeface="Helvetica" pitchFamily="2" charset="0"/>
              </a:rPr>
              <a:t> do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mutations</a:t>
            </a:r>
            <a:r>
              <a:rPr lang="de-DE" dirty="0">
                <a:latin typeface="Helvetica" pitchFamily="2" charset="0"/>
              </a:rPr>
              <a:t> (PBC, T205A) </a:t>
            </a:r>
            <a:r>
              <a:rPr lang="de-DE" dirty="0" err="1">
                <a:latin typeface="Helvetica" pitchFamily="2" charset="0"/>
              </a:rPr>
              <a:t>have</a:t>
            </a:r>
            <a:r>
              <a:rPr lang="de-DE" dirty="0">
                <a:latin typeface="Helvetica" pitchFamily="2" charset="0"/>
              </a:rPr>
              <a:t> on PKA </a:t>
            </a:r>
            <a:r>
              <a:rPr lang="de-DE" dirty="0" err="1">
                <a:latin typeface="Helvetica" pitchFamily="2" charset="0"/>
              </a:rPr>
              <a:t>activity</a:t>
            </a:r>
            <a:r>
              <a:rPr lang="de-DE" dirty="0">
                <a:latin typeface="Helvetica" pitchFamily="2" charset="0"/>
              </a:rPr>
              <a:t>? Do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results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match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your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expectations</a:t>
            </a:r>
            <a:r>
              <a:rPr lang="de-DE" dirty="0">
                <a:latin typeface="Helvetica" pitchFamily="2" charset="0"/>
              </a:rPr>
              <a:t>? </a:t>
            </a:r>
          </a:p>
          <a:p>
            <a:endParaRPr lang="de-DE" dirty="0"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A21070-6065-954D-9B63-1C3F9C3D7880}"/>
              </a:ext>
            </a:extLst>
          </p:cNvPr>
          <p:cNvSpPr txBox="1"/>
          <p:nvPr/>
        </p:nvSpPr>
        <p:spPr>
          <a:xfrm>
            <a:off x="2760147" y="289279"/>
            <a:ext cx="6774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i="1" dirty="0">
                <a:solidFill>
                  <a:srgbClr val="000090"/>
                </a:solidFill>
                <a:latin typeface="Helvetica"/>
                <a:cs typeface="Helvetica"/>
              </a:rPr>
              <a:t>In vivo </a:t>
            </a:r>
            <a:r>
              <a:rPr lang="en-US" sz="3200" b="1" dirty="0">
                <a:solidFill>
                  <a:srgbClr val="000090"/>
                </a:solidFill>
                <a:latin typeface="Helvetica"/>
                <a:cs typeface="Helvetica"/>
              </a:rPr>
              <a:t>PKA kinase reporter assay</a:t>
            </a:r>
          </a:p>
        </p:txBody>
      </p:sp>
      <p:pic>
        <p:nvPicPr>
          <p:cNvPr id="8" name="Picture 2" descr="Free Western Blot Quantification Software">
            <a:extLst>
              <a:ext uri="{FF2B5EF4-FFF2-40B4-BE49-F238E27FC236}">
                <a16:creationId xmlns:a16="http://schemas.microsoft.com/office/drawing/2014/main" id="{29D7A63B-1F85-ED49-A689-2B3C18839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1596" y="992256"/>
            <a:ext cx="2242238" cy="224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Bildergebnis für graphpad prism">
            <a:extLst>
              <a:ext uri="{FF2B5EF4-FFF2-40B4-BE49-F238E27FC236}">
                <a16:creationId xmlns:a16="http://schemas.microsoft.com/office/drawing/2014/main" id="{22CBCCA6-2F8E-9A46-B83F-2C5E5D1EA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1596" y="3429000"/>
            <a:ext cx="2242238" cy="224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23758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E1BFD2E-208B-E444-9414-D019316B9E2C}"/>
              </a:ext>
            </a:extLst>
          </p:cNvPr>
          <p:cNvSpPr txBox="1"/>
          <p:nvPr/>
        </p:nvSpPr>
        <p:spPr>
          <a:xfrm>
            <a:off x="5457043" y="3136612"/>
            <a:ext cx="12779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90"/>
                </a:solidFill>
                <a:latin typeface="Helvetica"/>
                <a:cs typeface="Helvetica"/>
              </a:rPr>
              <a:t>Day 3</a:t>
            </a:r>
          </a:p>
        </p:txBody>
      </p:sp>
    </p:spTree>
    <p:extLst>
      <p:ext uri="{BB962C8B-B14F-4D97-AF65-F5344CB8AC3E}">
        <p14:creationId xmlns:p14="http://schemas.microsoft.com/office/powerpoint/2010/main" val="31787791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06231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de-DE" b="1" dirty="0" err="1">
                <a:latin typeface="Helvetica"/>
                <a:cs typeface="Helvetica"/>
              </a:rPr>
              <a:t>Viability</a:t>
            </a:r>
            <a:r>
              <a:rPr lang="de-DE" b="1" dirty="0">
                <a:latin typeface="Helvetica"/>
                <a:cs typeface="Helvetica"/>
              </a:rPr>
              <a:t> </a:t>
            </a:r>
            <a:r>
              <a:rPr lang="de-DE" b="1" dirty="0" err="1">
                <a:latin typeface="Helvetica"/>
                <a:cs typeface="Helvetica"/>
              </a:rPr>
              <a:t>Assays</a:t>
            </a:r>
            <a:endParaRPr lang="de-DE" b="1" dirty="0">
              <a:latin typeface="Helvetica"/>
              <a:cs typeface="Helvetic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914" y="3034992"/>
            <a:ext cx="6719886" cy="210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8780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3200" b="1" dirty="0" err="1">
                <a:latin typeface="Helvetica"/>
                <a:cs typeface="Helvetica"/>
              </a:rPr>
              <a:t>Viability</a:t>
            </a:r>
            <a:r>
              <a:rPr lang="de-DE" sz="3200" b="1" dirty="0">
                <a:latin typeface="Helvetica"/>
                <a:cs typeface="Helvetica"/>
              </a:rPr>
              <a:t> &amp; </a:t>
            </a:r>
            <a:r>
              <a:rPr lang="de-DE" sz="3200" b="1" dirty="0" err="1">
                <a:latin typeface="Helvetica"/>
                <a:cs typeface="Helvetica"/>
              </a:rPr>
              <a:t>Cytotoxicity</a:t>
            </a:r>
            <a:r>
              <a:rPr lang="de-DE" sz="3200" b="1" dirty="0">
                <a:latin typeface="Helvetica"/>
                <a:cs typeface="Helvetica"/>
              </a:rPr>
              <a:t> </a:t>
            </a:r>
            <a:r>
              <a:rPr lang="de-DE" sz="3200" b="1" dirty="0" err="1">
                <a:latin typeface="Helvetica"/>
                <a:cs typeface="Helvetica"/>
              </a:rPr>
              <a:t>Assays</a:t>
            </a:r>
            <a:endParaRPr lang="de-DE" sz="3200" b="1" dirty="0">
              <a:latin typeface="Helvetica"/>
              <a:cs typeface="Helvetic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de-DE" sz="2400" dirty="0" err="1">
                <a:latin typeface="Helvetica"/>
                <a:cs typeface="Helvetica"/>
              </a:rPr>
              <a:t>measure</a:t>
            </a:r>
            <a:r>
              <a:rPr lang="de-DE" sz="2400" dirty="0">
                <a:latin typeface="Helvetica"/>
                <a:cs typeface="Helvetica"/>
              </a:rPr>
              <a:t> </a:t>
            </a:r>
            <a:r>
              <a:rPr lang="de-DE" sz="2400" dirty="0" err="1">
                <a:latin typeface="Helvetica"/>
                <a:cs typeface="Helvetica"/>
              </a:rPr>
              <a:t>viability</a:t>
            </a:r>
            <a:r>
              <a:rPr lang="de-DE" sz="2400" dirty="0">
                <a:latin typeface="Helvetica"/>
                <a:cs typeface="Helvetica"/>
              </a:rPr>
              <a:t> </a:t>
            </a:r>
            <a:r>
              <a:rPr lang="de-DE" sz="2400" dirty="0" err="1">
                <a:latin typeface="Helvetica"/>
                <a:cs typeface="Helvetica"/>
              </a:rPr>
              <a:t>of</a:t>
            </a:r>
            <a:r>
              <a:rPr lang="de-DE" sz="2400" dirty="0">
                <a:latin typeface="Helvetica"/>
                <a:cs typeface="Helvetica"/>
              </a:rPr>
              <a:t> a </a:t>
            </a:r>
            <a:r>
              <a:rPr lang="de-DE" sz="2400" dirty="0" err="1">
                <a:latin typeface="Helvetica"/>
                <a:cs typeface="Helvetica"/>
              </a:rPr>
              <a:t>cell</a:t>
            </a:r>
            <a:r>
              <a:rPr lang="de-DE" sz="2400" dirty="0">
                <a:latin typeface="Helvetica"/>
                <a:cs typeface="Helvetica"/>
              </a:rPr>
              <a:t> </a:t>
            </a:r>
            <a:r>
              <a:rPr lang="de-DE" sz="2400" dirty="0" err="1">
                <a:latin typeface="Helvetica"/>
                <a:cs typeface="Helvetica"/>
              </a:rPr>
              <a:t>or</a:t>
            </a:r>
            <a:r>
              <a:rPr lang="de-DE" sz="2400" dirty="0">
                <a:latin typeface="Helvetica"/>
                <a:cs typeface="Helvetica"/>
              </a:rPr>
              <a:t> </a:t>
            </a:r>
            <a:r>
              <a:rPr lang="de-DE" sz="2400" dirty="0" err="1">
                <a:latin typeface="Helvetica"/>
                <a:cs typeface="Helvetica"/>
              </a:rPr>
              <a:t>organism</a:t>
            </a:r>
            <a:r>
              <a:rPr lang="de-DE" sz="2400" dirty="0">
                <a:latin typeface="Helvetica"/>
                <a:cs typeface="Helvetica"/>
              </a:rPr>
              <a:t> </a:t>
            </a:r>
            <a:r>
              <a:rPr lang="de-DE" sz="2400" dirty="0" err="1">
                <a:latin typeface="Helvetica"/>
                <a:cs typeface="Helvetica"/>
              </a:rPr>
              <a:t>quantitatively</a:t>
            </a:r>
            <a:endParaRPr lang="de-DE" sz="2400" dirty="0">
              <a:latin typeface="Helvetica"/>
              <a:cs typeface="Helvetica"/>
            </a:endParaRPr>
          </a:p>
          <a:p>
            <a:pPr>
              <a:lnSpc>
                <a:spcPct val="200000"/>
              </a:lnSpc>
            </a:pPr>
            <a:r>
              <a:rPr lang="de-DE" sz="2400" dirty="0" err="1">
                <a:latin typeface="Helvetica"/>
                <a:cs typeface="Helvetica"/>
              </a:rPr>
              <a:t>distinguishes</a:t>
            </a:r>
            <a:r>
              <a:rPr lang="de-DE" sz="2400" dirty="0">
                <a:latin typeface="Helvetica"/>
                <a:cs typeface="Helvetica"/>
              </a:rPr>
              <a:t> </a:t>
            </a:r>
            <a:r>
              <a:rPr lang="de-DE" sz="2400" dirty="0" err="1">
                <a:latin typeface="Helvetica"/>
                <a:cs typeface="Helvetica"/>
              </a:rPr>
              <a:t>between</a:t>
            </a:r>
            <a:r>
              <a:rPr lang="de-DE" sz="2400" dirty="0">
                <a:latin typeface="Helvetica"/>
                <a:cs typeface="Helvetica"/>
              </a:rPr>
              <a:t> live </a:t>
            </a:r>
            <a:r>
              <a:rPr lang="de-DE" sz="2400" dirty="0" err="1">
                <a:latin typeface="Helvetica"/>
                <a:cs typeface="Helvetica"/>
              </a:rPr>
              <a:t>and</a:t>
            </a:r>
            <a:r>
              <a:rPr lang="de-DE" sz="2400" dirty="0">
                <a:latin typeface="Helvetica"/>
                <a:cs typeface="Helvetica"/>
              </a:rPr>
              <a:t> </a:t>
            </a:r>
            <a:r>
              <a:rPr lang="de-DE" sz="2400" dirty="0" err="1">
                <a:latin typeface="Helvetica"/>
                <a:cs typeface="Helvetica"/>
              </a:rPr>
              <a:t>dead</a:t>
            </a:r>
            <a:r>
              <a:rPr lang="de-DE" sz="2400" dirty="0">
                <a:latin typeface="Helvetica"/>
                <a:cs typeface="Helvetica"/>
              </a:rPr>
              <a:t> </a:t>
            </a:r>
            <a:r>
              <a:rPr lang="de-DE" sz="2400" dirty="0" err="1">
                <a:latin typeface="Helvetica"/>
                <a:cs typeface="Helvetica"/>
              </a:rPr>
              <a:t>cells</a:t>
            </a:r>
            <a:r>
              <a:rPr lang="de-DE" sz="2400" dirty="0">
                <a:latin typeface="Helvetica"/>
                <a:cs typeface="Helvetica"/>
              </a:rPr>
              <a:t>/</a:t>
            </a:r>
            <a:r>
              <a:rPr lang="de-DE" sz="2400" dirty="0" err="1">
                <a:latin typeface="Helvetica"/>
                <a:cs typeface="Helvetica"/>
              </a:rPr>
              <a:t>organisms</a:t>
            </a:r>
            <a:endParaRPr lang="de-DE" sz="2400" dirty="0">
              <a:latin typeface="Helvetica"/>
              <a:cs typeface="Helvetica"/>
            </a:endParaRPr>
          </a:p>
          <a:p>
            <a:pPr>
              <a:lnSpc>
                <a:spcPct val="200000"/>
              </a:lnSpc>
            </a:pPr>
            <a:r>
              <a:rPr lang="de-DE" sz="2400" dirty="0" err="1">
                <a:latin typeface="Helvetica"/>
                <a:cs typeface="Helvetica"/>
              </a:rPr>
              <a:t>detection</a:t>
            </a:r>
            <a:r>
              <a:rPr lang="de-DE" sz="2400" dirty="0">
                <a:latin typeface="Helvetica"/>
                <a:cs typeface="Helvetica"/>
              </a:rPr>
              <a:t> </a:t>
            </a:r>
            <a:r>
              <a:rPr lang="de-DE" sz="2400" dirty="0" err="1">
                <a:latin typeface="Helvetica"/>
                <a:cs typeface="Helvetica"/>
              </a:rPr>
              <a:t>of</a:t>
            </a:r>
            <a:r>
              <a:rPr lang="de-DE" sz="2400" dirty="0">
                <a:latin typeface="Helvetica"/>
                <a:cs typeface="Helvetica"/>
              </a:rPr>
              <a:t> </a:t>
            </a:r>
            <a:r>
              <a:rPr lang="de-DE" sz="2400" dirty="0" err="1">
                <a:latin typeface="Helvetica"/>
                <a:cs typeface="Helvetica"/>
              </a:rPr>
              <a:t>dead</a:t>
            </a:r>
            <a:r>
              <a:rPr lang="de-DE" sz="2400" dirty="0">
                <a:latin typeface="Helvetica"/>
                <a:cs typeface="Helvetica"/>
              </a:rPr>
              <a:t> </a:t>
            </a:r>
            <a:r>
              <a:rPr lang="de-DE" sz="2400" dirty="0" err="1">
                <a:latin typeface="Helvetica"/>
                <a:cs typeface="Helvetica"/>
              </a:rPr>
              <a:t>cells</a:t>
            </a:r>
            <a:r>
              <a:rPr lang="de-DE" sz="2400" dirty="0">
                <a:latin typeface="Helvetica"/>
                <a:cs typeface="Helvetica"/>
              </a:rPr>
              <a:t> = </a:t>
            </a:r>
            <a:r>
              <a:rPr lang="de-DE" sz="2400" dirty="0" err="1">
                <a:latin typeface="Helvetica"/>
                <a:cs typeface="Helvetica"/>
              </a:rPr>
              <a:t>cytotoxicity</a:t>
            </a:r>
            <a:r>
              <a:rPr lang="de-DE" sz="2400" dirty="0">
                <a:latin typeface="Helvetica"/>
                <a:cs typeface="Helvetica"/>
              </a:rPr>
              <a:t> </a:t>
            </a:r>
            <a:r>
              <a:rPr lang="de-DE" sz="2400" dirty="0" err="1">
                <a:latin typeface="Helvetica"/>
                <a:cs typeface="Helvetica"/>
              </a:rPr>
              <a:t>assay</a:t>
            </a:r>
            <a:endParaRPr lang="de-DE" sz="2400" dirty="0">
              <a:latin typeface="Helvetica"/>
              <a:cs typeface="Helvetica"/>
            </a:endParaRPr>
          </a:p>
          <a:p>
            <a:pPr>
              <a:lnSpc>
                <a:spcPct val="200000"/>
              </a:lnSpc>
            </a:pPr>
            <a:r>
              <a:rPr lang="de-DE" sz="2400" dirty="0" err="1">
                <a:latin typeface="Helvetica"/>
                <a:cs typeface="Helvetica"/>
              </a:rPr>
              <a:t>detection</a:t>
            </a:r>
            <a:r>
              <a:rPr lang="de-DE" sz="2400" dirty="0">
                <a:latin typeface="Helvetica"/>
                <a:cs typeface="Helvetica"/>
              </a:rPr>
              <a:t> </a:t>
            </a:r>
            <a:r>
              <a:rPr lang="de-DE" sz="2400" dirty="0" err="1">
                <a:latin typeface="Helvetica"/>
                <a:cs typeface="Helvetica"/>
              </a:rPr>
              <a:t>of</a:t>
            </a:r>
            <a:r>
              <a:rPr lang="de-DE" sz="2400" dirty="0">
                <a:latin typeface="Helvetica"/>
                <a:cs typeface="Helvetica"/>
              </a:rPr>
              <a:t> live </a:t>
            </a:r>
            <a:r>
              <a:rPr lang="de-DE" sz="2400" dirty="0" err="1">
                <a:latin typeface="Helvetica"/>
                <a:cs typeface="Helvetica"/>
              </a:rPr>
              <a:t>cells</a:t>
            </a:r>
            <a:r>
              <a:rPr lang="de-DE" sz="2400" dirty="0">
                <a:latin typeface="Helvetica"/>
                <a:cs typeface="Helvetica"/>
              </a:rPr>
              <a:t> = </a:t>
            </a:r>
            <a:r>
              <a:rPr lang="de-DE" sz="2400" dirty="0" err="1">
                <a:latin typeface="Helvetica"/>
                <a:cs typeface="Helvetica"/>
              </a:rPr>
              <a:t>viability</a:t>
            </a:r>
            <a:r>
              <a:rPr lang="de-DE" sz="2400" dirty="0">
                <a:latin typeface="Helvetica"/>
                <a:cs typeface="Helvetica"/>
              </a:rPr>
              <a:t> </a:t>
            </a:r>
            <a:r>
              <a:rPr lang="de-DE" sz="2400" dirty="0" err="1">
                <a:latin typeface="Helvetica"/>
                <a:cs typeface="Helvetica"/>
              </a:rPr>
              <a:t>assay</a:t>
            </a:r>
            <a:endParaRPr lang="de-DE" sz="2400" dirty="0">
              <a:latin typeface="Helvetica"/>
              <a:cs typeface="Helvetica"/>
            </a:endParaRPr>
          </a:p>
          <a:p>
            <a:pPr>
              <a:lnSpc>
                <a:spcPct val="200000"/>
              </a:lnSpc>
            </a:pPr>
            <a:endParaRPr lang="de-DE" sz="24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568849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3200" b="1" dirty="0" err="1">
                <a:latin typeface="Helvetica" pitchFamily="2" charset="0"/>
              </a:rPr>
              <a:t>Viability</a:t>
            </a:r>
            <a:r>
              <a:rPr lang="de-DE" sz="3200" b="1" dirty="0">
                <a:latin typeface="Helvetica" pitchFamily="2" charset="0"/>
              </a:rPr>
              <a:t> </a:t>
            </a:r>
            <a:r>
              <a:rPr lang="de-DE" sz="3200" b="1" dirty="0" err="1">
                <a:latin typeface="Helvetica" pitchFamily="2" charset="0"/>
              </a:rPr>
              <a:t>Assays</a:t>
            </a:r>
            <a:endParaRPr lang="de-DE" sz="3200" b="1" dirty="0">
              <a:latin typeface="Helvetic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de-DE" sz="2400" dirty="0" err="1">
                <a:latin typeface="Helvetica" pitchFamily="2" charset="0"/>
                <a:cs typeface="Helvetica"/>
              </a:rPr>
              <a:t>based</a:t>
            </a:r>
            <a:r>
              <a:rPr lang="de-DE" sz="2400" dirty="0">
                <a:latin typeface="Helvetica" pitchFamily="2" charset="0"/>
                <a:cs typeface="Helvetica"/>
              </a:rPr>
              <a:t> on </a:t>
            </a:r>
            <a:r>
              <a:rPr lang="de-DE" sz="2400" dirty="0" err="1">
                <a:latin typeface="Helvetica" pitchFamily="2" charset="0"/>
                <a:cs typeface="Helvetica"/>
              </a:rPr>
              <a:t>measurement</a:t>
            </a:r>
            <a:r>
              <a:rPr lang="de-DE" sz="2400" dirty="0">
                <a:latin typeface="Helvetica" pitchFamily="2" charset="0"/>
                <a:cs typeface="Helvetica"/>
              </a:rPr>
              <a:t> </a:t>
            </a:r>
            <a:r>
              <a:rPr lang="de-DE" sz="2400" dirty="0" err="1">
                <a:latin typeface="Helvetica" pitchFamily="2" charset="0"/>
                <a:cs typeface="Helvetica"/>
              </a:rPr>
              <a:t>of</a:t>
            </a:r>
            <a:r>
              <a:rPr lang="de-DE" sz="2400" dirty="0">
                <a:latin typeface="Helvetica" pitchFamily="2" charset="0"/>
                <a:cs typeface="Helvetica"/>
              </a:rPr>
              <a:t> diverse </a:t>
            </a:r>
            <a:r>
              <a:rPr lang="de-DE" sz="2400" dirty="0" err="1">
                <a:latin typeface="Helvetica" pitchFamily="2" charset="0"/>
                <a:cs typeface="Helvetica"/>
              </a:rPr>
              <a:t>cellular</a:t>
            </a:r>
            <a:r>
              <a:rPr lang="de-DE" sz="2400" dirty="0">
                <a:latin typeface="Helvetica" pitchFamily="2" charset="0"/>
                <a:cs typeface="Helvetica"/>
              </a:rPr>
              <a:t> </a:t>
            </a:r>
            <a:r>
              <a:rPr lang="de-DE" sz="2400" dirty="0" err="1">
                <a:latin typeface="Helvetica" pitchFamily="2" charset="0"/>
                <a:cs typeface="Helvetica"/>
              </a:rPr>
              <a:t>functions</a:t>
            </a:r>
            <a:r>
              <a:rPr lang="de-DE" sz="2400" dirty="0">
                <a:latin typeface="Helvetica" pitchFamily="2" charset="0"/>
                <a:cs typeface="Helvetica"/>
              </a:rPr>
              <a:t>, e.g.</a:t>
            </a:r>
          </a:p>
          <a:p>
            <a:pPr lvl="1">
              <a:lnSpc>
                <a:spcPct val="130000"/>
              </a:lnSpc>
            </a:pPr>
            <a:r>
              <a:rPr lang="de-DE" sz="2000" dirty="0" err="1">
                <a:latin typeface="Helvetica" pitchFamily="2" charset="0"/>
                <a:cs typeface="Helvetica"/>
              </a:rPr>
              <a:t>membrane</a:t>
            </a:r>
            <a:r>
              <a:rPr lang="de-DE" sz="2000" dirty="0">
                <a:latin typeface="Helvetica" pitchFamily="2" charset="0"/>
                <a:cs typeface="Helvetica"/>
              </a:rPr>
              <a:t> </a:t>
            </a:r>
            <a:r>
              <a:rPr lang="de-DE" sz="2000" dirty="0" err="1">
                <a:latin typeface="Helvetica" pitchFamily="2" charset="0"/>
                <a:cs typeface="Helvetica"/>
              </a:rPr>
              <a:t>permeability</a:t>
            </a:r>
            <a:r>
              <a:rPr lang="de-DE" sz="2000" dirty="0">
                <a:latin typeface="Helvetica" pitchFamily="2" charset="0"/>
                <a:cs typeface="Helvetica"/>
              </a:rPr>
              <a:t> (e.g. </a:t>
            </a:r>
            <a:r>
              <a:rPr lang="de-DE" sz="2000" dirty="0" err="1">
                <a:latin typeface="Helvetica" pitchFamily="2" charset="0"/>
                <a:cs typeface="Helvetica"/>
              </a:rPr>
              <a:t>dye</a:t>
            </a:r>
            <a:r>
              <a:rPr lang="de-DE" sz="2000" dirty="0">
                <a:latin typeface="Helvetica" pitchFamily="2" charset="0"/>
                <a:cs typeface="Helvetica"/>
              </a:rPr>
              <a:t> </a:t>
            </a:r>
            <a:r>
              <a:rPr lang="de-DE" sz="2000" dirty="0" err="1">
                <a:latin typeface="Helvetica" pitchFamily="2" charset="0"/>
                <a:cs typeface="Helvetica"/>
              </a:rPr>
              <a:t>uptake</a:t>
            </a:r>
            <a:r>
              <a:rPr lang="de-DE" sz="2000" dirty="0">
                <a:latin typeface="Helvetica" pitchFamily="2" charset="0"/>
                <a:cs typeface="Helvetica"/>
              </a:rPr>
              <a:t> </a:t>
            </a:r>
            <a:r>
              <a:rPr lang="de-DE" sz="2000" dirty="0" err="1">
                <a:latin typeface="Helvetica" pitchFamily="2" charset="0"/>
                <a:cs typeface="Helvetica"/>
              </a:rPr>
              <a:t>assays</a:t>
            </a:r>
            <a:r>
              <a:rPr lang="de-DE" sz="2000" dirty="0">
                <a:latin typeface="Helvetica" pitchFamily="2" charset="0"/>
                <a:cs typeface="Helvetica"/>
              </a:rPr>
              <a:t>)</a:t>
            </a:r>
          </a:p>
          <a:p>
            <a:pPr lvl="1">
              <a:lnSpc>
                <a:spcPct val="130000"/>
              </a:lnSpc>
            </a:pPr>
            <a:r>
              <a:rPr lang="de-DE" sz="2000" dirty="0" err="1">
                <a:latin typeface="Helvetica" pitchFamily="2" charset="0"/>
                <a:cs typeface="Helvetica"/>
              </a:rPr>
              <a:t>mitochondrial</a:t>
            </a:r>
            <a:r>
              <a:rPr lang="de-DE" sz="2000" dirty="0">
                <a:latin typeface="Helvetica" pitchFamily="2" charset="0"/>
                <a:cs typeface="Helvetica"/>
              </a:rPr>
              <a:t> </a:t>
            </a:r>
            <a:r>
              <a:rPr lang="de-DE" sz="2000" dirty="0" err="1">
                <a:latin typeface="Helvetica" pitchFamily="2" charset="0"/>
                <a:cs typeface="Helvetica"/>
              </a:rPr>
              <a:t>activity</a:t>
            </a:r>
            <a:r>
              <a:rPr lang="de-DE" sz="2000" dirty="0">
                <a:latin typeface="Helvetica" pitchFamily="2" charset="0"/>
                <a:cs typeface="Helvetica"/>
              </a:rPr>
              <a:t> (ATP </a:t>
            </a:r>
            <a:r>
              <a:rPr lang="de-DE" sz="2000" dirty="0" err="1">
                <a:latin typeface="Helvetica" pitchFamily="2" charset="0"/>
                <a:cs typeface="Helvetica"/>
              </a:rPr>
              <a:t>production</a:t>
            </a:r>
            <a:r>
              <a:rPr lang="de-DE" sz="2000" dirty="0">
                <a:latin typeface="Helvetica" pitchFamily="2" charset="0"/>
                <a:cs typeface="Helvetica"/>
              </a:rPr>
              <a:t>, </a:t>
            </a:r>
            <a:r>
              <a:rPr lang="de-DE" sz="2000" dirty="0" err="1">
                <a:latin typeface="Helvetica" pitchFamily="2" charset="0"/>
                <a:cs typeface="Helvetica"/>
              </a:rPr>
              <a:t>redox</a:t>
            </a:r>
            <a:r>
              <a:rPr lang="de-DE" sz="2000" dirty="0">
                <a:latin typeface="Helvetica" pitchFamily="2" charset="0"/>
                <a:cs typeface="Helvetica"/>
              </a:rPr>
              <a:t> potential)</a:t>
            </a:r>
          </a:p>
          <a:p>
            <a:pPr lvl="1">
              <a:lnSpc>
                <a:spcPct val="130000"/>
              </a:lnSpc>
            </a:pPr>
            <a:r>
              <a:rPr lang="de-DE" sz="2000" dirty="0" err="1">
                <a:latin typeface="Helvetica" pitchFamily="2" charset="0"/>
                <a:cs typeface="Helvetica"/>
              </a:rPr>
              <a:t>enzyme</a:t>
            </a:r>
            <a:r>
              <a:rPr lang="de-DE" sz="2000" dirty="0">
                <a:latin typeface="Helvetica" pitchFamily="2" charset="0"/>
                <a:cs typeface="Helvetica"/>
              </a:rPr>
              <a:t> </a:t>
            </a:r>
            <a:r>
              <a:rPr lang="de-DE" sz="2000" dirty="0" err="1">
                <a:latin typeface="Helvetica" pitchFamily="2" charset="0"/>
                <a:cs typeface="Helvetica"/>
              </a:rPr>
              <a:t>activity</a:t>
            </a:r>
            <a:r>
              <a:rPr lang="de-DE" sz="2000" dirty="0">
                <a:latin typeface="Helvetica" pitchFamily="2" charset="0"/>
                <a:cs typeface="Helvetica"/>
              </a:rPr>
              <a:t> (e.g. </a:t>
            </a:r>
            <a:r>
              <a:rPr lang="de-DE" sz="2000" dirty="0" err="1">
                <a:latin typeface="Helvetica" pitchFamily="2" charset="0"/>
                <a:cs typeface="Helvetica"/>
              </a:rPr>
              <a:t>proteases</a:t>
            </a:r>
            <a:r>
              <a:rPr lang="de-DE" sz="2000" dirty="0">
                <a:latin typeface="Helvetica" pitchFamily="2" charset="0"/>
                <a:cs typeface="Helvetica"/>
              </a:rPr>
              <a:t>/</a:t>
            </a:r>
            <a:r>
              <a:rPr lang="de-DE" sz="2000" dirty="0" err="1">
                <a:latin typeface="Helvetica" pitchFamily="2" charset="0"/>
                <a:cs typeface="Helvetica"/>
              </a:rPr>
              <a:t>caspases</a:t>
            </a:r>
            <a:r>
              <a:rPr lang="de-DE" sz="2000" dirty="0">
                <a:latin typeface="Helvetica" pitchFamily="2" charset="0"/>
                <a:cs typeface="Helvetica"/>
              </a:rPr>
              <a:t>)</a:t>
            </a:r>
          </a:p>
          <a:p>
            <a:pPr lvl="1">
              <a:lnSpc>
                <a:spcPct val="130000"/>
              </a:lnSpc>
            </a:pPr>
            <a:r>
              <a:rPr lang="de-DE" sz="2000" dirty="0" err="1">
                <a:latin typeface="Helvetica" pitchFamily="2" charset="0"/>
                <a:cs typeface="Helvetica"/>
              </a:rPr>
              <a:t>coenzyme</a:t>
            </a:r>
            <a:r>
              <a:rPr lang="de-DE" sz="2000" dirty="0">
                <a:latin typeface="Helvetica" pitchFamily="2" charset="0"/>
                <a:cs typeface="Helvetica"/>
              </a:rPr>
              <a:t> </a:t>
            </a:r>
            <a:r>
              <a:rPr lang="de-DE" sz="2000" dirty="0" err="1">
                <a:latin typeface="Helvetica" pitchFamily="2" charset="0"/>
                <a:cs typeface="Helvetica"/>
              </a:rPr>
              <a:t>production</a:t>
            </a:r>
            <a:endParaRPr lang="de-DE" sz="2000" dirty="0">
              <a:latin typeface="Helvetica" pitchFamily="2" charset="0"/>
              <a:cs typeface="Helvetica"/>
            </a:endParaRPr>
          </a:p>
          <a:p>
            <a:pPr lvl="1">
              <a:lnSpc>
                <a:spcPct val="130000"/>
              </a:lnSpc>
            </a:pPr>
            <a:r>
              <a:rPr lang="de-DE" sz="2000" dirty="0" err="1">
                <a:latin typeface="Helvetica" pitchFamily="2" charset="0"/>
                <a:cs typeface="Helvetica"/>
              </a:rPr>
              <a:t>nucleotide</a:t>
            </a:r>
            <a:r>
              <a:rPr lang="de-DE" sz="2000" dirty="0">
                <a:latin typeface="Helvetica" pitchFamily="2" charset="0"/>
                <a:cs typeface="Helvetica"/>
              </a:rPr>
              <a:t> </a:t>
            </a:r>
            <a:r>
              <a:rPr lang="de-DE" sz="2000" dirty="0" err="1">
                <a:latin typeface="Helvetica" pitchFamily="2" charset="0"/>
                <a:cs typeface="Helvetica"/>
              </a:rPr>
              <a:t>uptake</a:t>
            </a:r>
            <a:endParaRPr lang="de-DE" sz="2000" dirty="0">
              <a:latin typeface="Helvetica" pitchFamily="2" charset="0"/>
              <a:cs typeface="Helvetica"/>
            </a:endParaRPr>
          </a:p>
          <a:p>
            <a:pPr lvl="1">
              <a:lnSpc>
                <a:spcPct val="130000"/>
              </a:lnSpc>
            </a:pPr>
            <a:r>
              <a:rPr lang="de-DE" sz="2000" dirty="0" err="1">
                <a:latin typeface="Helvetica" pitchFamily="2" charset="0"/>
                <a:cs typeface="Helvetica"/>
              </a:rPr>
              <a:t>motility</a:t>
            </a:r>
            <a:endParaRPr lang="de-DE" sz="2000" dirty="0">
              <a:latin typeface="Helvetica" pitchFamily="2" charset="0"/>
              <a:cs typeface="Helvetica"/>
            </a:endParaRPr>
          </a:p>
          <a:p>
            <a:pPr lvl="1">
              <a:lnSpc>
                <a:spcPct val="130000"/>
              </a:lnSpc>
            </a:pPr>
            <a:r>
              <a:rPr lang="de-DE" sz="2000" dirty="0" err="1">
                <a:latin typeface="Helvetica" pitchFamily="2" charset="0"/>
                <a:cs typeface="Helvetica"/>
              </a:rPr>
              <a:t>osmotic</a:t>
            </a:r>
            <a:r>
              <a:rPr lang="de-DE" sz="2000" dirty="0">
                <a:latin typeface="Helvetica" pitchFamily="2" charset="0"/>
                <a:cs typeface="Helvetica"/>
              </a:rPr>
              <a:t> </a:t>
            </a:r>
            <a:r>
              <a:rPr lang="de-DE" sz="2000" dirty="0" err="1">
                <a:latin typeface="Helvetica" pitchFamily="2" charset="0"/>
                <a:cs typeface="Helvetica"/>
              </a:rPr>
              <a:t>stability</a:t>
            </a:r>
            <a:endParaRPr lang="de-DE" sz="2000" dirty="0">
              <a:latin typeface="Helvetica" pitchFamily="2" charset="0"/>
              <a:cs typeface="Helvetica"/>
            </a:endParaRPr>
          </a:p>
          <a:p>
            <a:pPr lvl="1">
              <a:lnSpc>
                <a:spcPct val="130000"/>
              </a:lnSpc>
            </a:pPr>
            <a:r>
              <a:rPr lang="de-DE" sz="2000" dirty="0">
                <a:latin typeface="Helvetica" pitchFamily="2" charset="0"/>
                <a:cs typeface="Helvetica"/>
              </a:rPr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8942350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05334" y="-323863"/>
            <a:ext cx="7772400" cy="1470025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de-DE" sz="3200" b="1" dirty="0">
                <a:latin typeface="Helvetica"/>
                <a:cs typeface="Helvetica"/>
              </a:rPr>
              <a:t>Assay </a:t>
            </a:r>
            <a:r>
              <a:rPr lang="de-DE" sz="3200" b="1" dirty="0" err="1">
                <a:latin typeface="Helvetica"/>
                <a:cs typeface="Helvetica"/>
              </a:rPr>
              <a:t>read</a:t>
            </a:r>
            <a:r>
              <a:rPr lang="de-DE" sz="3200" b="1" dirty="0">
                <a:latin typeface="Helvetica"/>
                <a:cs typeface="Helvetica"/>
              </a:rPr>
              <a:t>-out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40215" y="1734251"/>
            <a:ext cx="7911570" cy="4055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Tx/>
              <a:buChar char="•"/>
            </a:pPr>
            <a:r>
              <a:rPr lang="de-DE" sz="2400" dirty="0" err="1">
                <a:latin typeface="Helvetica"/>
                <a:cs typeface="Helvetica"/>
              </a:rPr>
              <a:t>colorimetric</a:t>
            </a:r>
            <a:r>
              <a:rPr lang="de-DE" sz="2400" dirty="0">
                <a:latin typeface="Helvetica"/>
                <a:cs typeface="Helvetica"/>
              </a:rPr>
              <a:t> (</a:t>
            </a:r>
            <a:r>
              <a:rPr lang="de-DE" sz="2400" dirty="0" err="1">
                <a:latin typeface="Helvetica"/>
                <a:cs typeface="Helvetica"/>
              </a:rPr>
              <a:t>absorption</a:t>
            </a:r>
            <a:r>
              <a:rPr lang="de-DE" sz="2400" dirty="0">
                <a:latin typeface="Helvetica"/>
                <a:cs typeface="Helvetica"/>
              </a:rPr>
              <a:t> </a:t>
            </a:r>
            <a:r>
              <a:rPr lang="de-DE" sz="2400" dirty="0" err="1">
                <a:latin typeface="Helvetica"/>
                <a:cs typeface="Helvetica"/>
              </a:rPr>
              <a:t>measurement</a:t>
            </a:r>
            <a:r>
              <a:rPr lang="de-DE" sz="2400" dirty="0">
                <a:latin typeface="Helvetica"/>
                <a:cs typeface="Helvetica"/>
              </a:rPr>
              <a:t> </a:t>
            </a:r>
            <a:r>
              <a:rPr lang="de-DE" sz="2400" dirty="0" err="1">
                <a:latin typeface="Helvetica"/>
                <a:cs typeface="Helvetica"/>
              </a:rPr>
              <a:t>with</a:t>
            </a:r>
            <a:r>
              <a:rPr lang="de-DE" sz="2400" dirty="0">
                <a:latin typeface="Helvetica"/>
                <a:cs typeface="Helvetica"/>
              </a:rPr>
              <a:t> </a:t>
            </a:r>
            <a:r>
              <a:rPr lang="de-DE" sz="2400" dirty="0" err="1">
                <a:latin typeface="Helvetica"/>
                <a:cs typeface="Helvetica"/>
              </a:rPr>
              <a:t>photometer</a:t>
            </a:r>
            <a:r>
              <a:rPr lang="de-DE" sz="2400" dirty="0">
                <a:latin typeface="Helvetica"/>
                <a:cs typeface="Helvetica"/>
              </a:rPr>
              <a:t> / </a:t>
            </a:r>
            <a:r>
              <a:rPr lang="de-DE" sz="2400" dirty="0" err="1">
                <a:latin typeface="Helvetica"/>
                <a:cs typeface="Helvetica"/>
              </a:rPr>
              <a:t>plate</a:t>
            </a:r>
            <a:r>
              <a:rPr lang="de-DE" sz="2400" dirty="0">
                <a:latin typeface="Helvetica"/>
                <a:cs typeface="Helvetica"/>
              </a:rPr>
              <a:t> </a:t>
            </a:r>
            <a:r>
              <a:rPr lang="de-DE" sz="2400" dirty="0" err="1">
                <a:latin typeface="Helvetica"/>
                <a:cs typeface="Helvetica"/>
              </a:rPr>
              <a:t>reader</a:t>
            </a:r>
            <a:r>
              <a:rPr lang="de-DE" sz="2400" dirty="0">
                <a:latin typeface="Helvetica"/>
                <a:cs typeface="Helvetica"/>
              </a:rPr>
              <a:t>)</a:t>
            </a:r>
          </a:p>
          <a:p>
            <a:pPr marL="342900" indent="-342900">
              <a:lnSpc>
                <a:spcPct val="120000"/>
              </a:lnSpc>
              <a:buFontTx/>
              <a:buChar char="•"/>
            </a:pPr>
            <a:endParaRPr lang="de-DE" sz="2400" dirty="0">
              <a:latin typeface="Helvetica"/>
              <a:cs typeface="Helvetica"/>
            </a:endParaRPr>
          </a:p>
          <a:p>
            <a:pPr marL="342900" indent="-342900">
              <a:lnSpc>
                <a:spcPct val="120000"/>
              </a:lnSpc>
              <a:buFontTx/>
              <a:buChar char="•"/>
            </a:pPr>
            <a:r>
              <a:rPr lang="de-DE" sz="2400" dirty="0" err="1">
                <a:latin typeface="Helvetica"/>
                <a:cs typeface="Helvetica"/>
              </a:rPr>
              <a:t>fluorometric</a:t>
            </a:r>
            <a:r>
              <a:rPr lang="de-DE" sz="2400" dirty="0">
                <a:latin typeface="Helvetica"/>
                <a:cs typeface="Helvetica"/>
              </a:rPr>
              <a:t> (</a:t>
            </a:r>
            <a:r>
              <a:rPr lang="de-DE" sz="2400" dirty="0" err="1">
                <a:latin typeface="Helvetica"/>
                <a:cs typeface="Helvetica"/>
              </a:rPr>
              <a:t>absorption</a:t>
            </a:r>
            <a:r>
              <a:rPr lang="de-DE" sz="2400" dirty="0">
                <a:latin typeface="Helvetica"/>
                <a:cs typeface="Helvetica"/>
              </a:rPr>
              <a:t> </a:t>
            </a:r>
            <a:r>
              <a:rPr lang="de-DE" sz="2400" dirty="0" err="1">
                <a:latin typeface="Helvetica"/>
                <a:cs typeface="Helvetica"/>
              </a:rPr>
              <a:t>measurement</a:t>
            </a:r>
            <a:r>
              <a:rPr lang="de-DE" sz="2400" dirty="0">
                <a:latin typeface="Helvetica"/>
                <a:cs typeface="Helvetica"/>
              </a:rPr>
              <a:t> </a:t>
            </a:r>
            <a:r>
              <a:rPr lang="de-DE" sz="2400" dirty="0" err="1">
                <a:latin typeface="Helvetica"/>
                <a:cs typeface="Helvetica"/>
              </a:rPr>
              <a:t>with</a:t>
            </a:r>
            <a:r>
              <a:rPr lang="de-DE" sz="2400" dirty="0">
                <a:latin typeface="Helvetica"/>
                <a:cs typeface="Helvetica"/>
              </a:rPr>
              <a:t> </a:t>
            </a:r>
            <a:r>
              <a:rPr lang="de-DE" sz="2400" dirty="0" err="1">
                <a:latin typeface="Helvetica"/>
                <a:cs typeface="Helvetica"/>
              </a:rPr>
              <a:t>photometer</a:t>
            </a:r>
            <a:r>
              <a:rPr lang="de-DE" sz="2400" dirty="0">
                <a:latin typeface="Helvetica"/>
                <a:cs typeface="Helvetica"/>
              </a:rPr>
              <a:t> / </a:t>
            </a:r>
            <a:r>
              <a:rPr lang="de-DE" sz="2400" dirty="0" err="1">
                <a:latin typeface="Helvetica"/>
                <a:cs typeface="Helvetica"/>
              </a:rPr>
              <a:t>plate</a:t>
            </a:r>
            <a:r>
              <a:rPr lang="de-DE" sz="2400" dirty="0">
                <a:latin typeface="Helvetica"/>
                <a:cs typeface="Helvetica"/>
              </a:rPr>
              <a:t> </a:t>
            </a:r>
            <a:r>
              <a:rPr lang="de-DE" sz="2400" dirty="0" err="1">
                <a:latin typeface="Helvetica"/>
                <a:cs typeface="Helvetica"/>
              </a:rPr>
              <a:t>reader</a:t>
            </a:r>
            <a:r>
              <a:rPr lang="de-DE" sz="2400" dirty="0">
                <a:latin typeface="Helvetica"/>
                <a:cs typeface="Helvetica"/>
              </a:rPr>
              <a:t>; </a:t>
            </a:r>
            <a:r>
              <a:rPr lang="de-DE" sz="2400" dirty="0" err="1">
                <a:latin typeface="Helvetica"/>
                <a:cs typeface="Helvetica"/>
              </a:rPr>
              <a:t>flow</a:t>
            </a:r>
            <a:r>
              <a:rPr lang="de-DE" sz="2400" dirty="0">
                <a:latin typeface="Helvetica"/>
                <a:cs typeface="Helvetica"/>
              </a:rPr>
              <a:t> </a:t>
            </a:r>
            <a:r>
              <a:rPr lang="de-DE" sz="2400" dirty="0" err="1">
                <a:latin typeface="Helvetica"/>
                <a:cs typeface="Helvetica"/>
              </a:rPr>
              <a:t>cytometer</a:t>
            </a:r>
            <a:r>
              <a:rPr lang="de-DE" sz="2400" dirty="0">
                <a:latin typeface="Helvetica"/>
                <a:cs typeface="Helvetica"/>
              </a:rPr>
              <a:t>; </a:t>
            </a:r>
            <a:r>
              <a:rPr lang="de-DE" sz="2400" dirty="0" err="1">
                <a:latin typeface="Helvetica"/>
                <a:cs typeface="Helvetica"/>
              </a:rPr>
              <a:t>microscope</a:t>
            </a:r>
            <a:r>
              <a:rPr lang="de-DE" sz="2400" dirty="0">
                <a:latin typeface="Helvetica"/>
                <a:cs typeface="Helvetica"/>
              </a:rPr>
              <a:t>)</a:t>
            </a:r>
          </a:p>
          <a:p>
            <a:pPr>
              <a:lnSpc>
                <a:spcPct val="120000"/>
              </a:lnSpc>
            </a:pPr>
            <a:endParaRPr lang="de-DE" sz="2400" dirty="0">
              <a:latin typeface="Helvetica"/>
              <a:cs typeface="Helvetica"/>
            </a:endParaRPr>
          </a:p>
          <a:p>
            <a:pPr marL="342900" indent="-342900">
              <a:lnSpc>
                <a:spcPct val="120000"/>
              </a:lnSpc>
              <a:buFontTx/>
              <a:buChar char="•"/>
            </a:pPr>
            <a:r>
              <a:rPr lang="de-DE" sz="2400" dirty="0" err="1">
                <a:latin typeface="Helvetica"/>
                <a:cs typeface="Helvetica"/>
              </a:rPr>
              <a:t>luminometric</a:t>
            </a:r>
            <a:r>
              <a:rPr lang="de-DE" sz="2400" dirty="0">
                <a:latin typeface="Helvetica"/>
                <a:cs typeface="Helvetica"/>
              </a:rPr>
              <a:t> (</a:t>
            </a:r>
            <a:r>
              <a:rPr lang="de-DE" sz="2400" dirty="0" err="1">
                <a:latin typeface="Helvetica"/>
                <a:cs typeface="Helvetica"/>
              </a:rPr>
              <a:t>luminescence</a:t>
            </a:r>
            <a:r>
              <a:rPr lang="de-DE" sz="2400" dirty="0">
                <a:latin typeface="Helvetica"/>
                <a:cs typeface="Helvetica"/>
              </a:rPr>
              <a:t> </a:t>
            </a:r>
            <a:r>
              <a:rPr lang="de-DE" sz="2400" dirty="0" err="1">
                <a:latin typeface="Helvetica"/>
                <a:cs typeface="Helvetica"/>
              </a:rPr>
              <a:t>measurement</a:t>
            </a:r>
            <a:r>
              <a:rPr lang="de-DE" sz="2400" dirty="0">
                <a:latin typeface="Helvetica"/>
                <a:cs typeface="Helvetica"/>
              </a:rPr>
              <a:t> </a:t>
            </a:r>
            <a:r>
              <a:rPr lang="de-DE" sz="2400" dirty="0" err="1">
                <a:latin typeface="Helvetica"/>
                <a:cs typeface="Helvetica"/>
              </a:rPr>
              <a:t>with</a:t>
            </a:r>
            <a:r>
              <a:rPr lang="de-DE" sz="2400" dirty="0">
                <a:latin typeface="Helvetica"/>
                <a:cs typeface="Helvetica"/>
              </a:rPr>
              <a:t> </a:t>
            </a:r>
            <a:r>
              <a:rPr lang="de-DE" sz="2400" dirty="0" err="1">
                <a:latin typeface="Helvetica"/>
                <a:cs typeface="Helvetica"/>
              </a:rPr>
              <a:t>photometer</a:t>
            </a:r>
            <a:r>
              <a:rPr lang="de-DE" sz="2400" dirty="0">
                <a:latin typeface="Helvetica"/>
                <a:cs typeface="Helvetica"/>
              </a:rPr>
              <a:t> / </a:t>
            </a:r>
            <a:r>
              <a:rPr lang="de-DE" sz="2400" dirty="0" err="1">
                <a:latin typeface="Helvetica"/>
                <a:cs typeface="Helvetica"/>
              </a:rPr>
              <a:t>luminometer</a:t>
            </a:r>
            <a:r>
              <a:rPr lang="de-DE" sz="2400" dirty="0">
                <a:latin typeface="Helvetica"/>
                <a:cs typeface="Helvetica"/>
              </a:rPr>
              <a:t> / </a:t>
            </a:r>
            <a:r>
              <a:rPr lang="de-DE" sz="2400" dirty="0" err="1">
                <a:latin typeface="Helvetica"/>
                <a:cs typeface="Helvetica"/>
              </a:rPr>
              <a:t>plate</a:t>
            </a:r>
            <a:r>
              <a:rPr lang="de-DE" sz="2400" dirty="0">
                <a:latin typeface="Helvetica"/>
                <a:cs typeface="Helvetica"/>
              </a:rPr>
              <a:t> </a:t>
            </a:r>
            <a:r>
              <a:rPr lang="de-DE" sz="2400" dirty="0" err="1">
                <a:latin typeface="Helvetica"/>
                <a:cs typeface="Helvetica"/>
              </a:rPr>
              <a:t>reader</a:t>
            </a:r>
            <a:r>
              <a:rPr lang="de-DE" sz="2400" dirty="0">
                <a:latin typeface="Helvetica"/>
                <a:cs typeface="Helvetica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527785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-127867"/>
            <a:ext cx="7772400" cy="1470025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de-DE" sz="3200" b="1" dirty="0" err="1">
                <a:latin typeface="Helvetica"/>
                <a:cs typeface="Helvetica"/>
              </a:rPr>
              <a:t>Dye</a:t>
            </a:r>
            <a:r>
              <a:rPr lang="de-DE" sz="3200" b="1" dirty="0">
                <a:latin typeface="Helvetica"/>
                <a:cs typeface="Helvetica"/>
              </a:rPr>
              <a:t> </a:t>
            </a:r>
            <a:r>
              <a:rPr lang="de-DE" sz="3200" b="1" dirty="0" err="1">
                <a:latin typeface="Helvetica"/>
                <a:cs typeface="Helvetica"/>
              </a:rPr>
              <a:t>Exclusion</a:t>
            </a:r>
            <a:r>
              <a:rPr lang="de-DE" sz="3200" b="1" dirty="0">
                <a:latin typeface="Helvetica"/>
                <a:cs typeface="Helvetica"/>
              </a:rPr>
              <a:t> Assay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209800" y="1422649"/>
            <a:ext cx="8076362" cy="33132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lnSpc>
                <a:spcPct val="130000"/>
              </a:lnSpc>
              <a:buFontTx/>
              <a:buChar char="•"/>
            </a:pPr>
            <a:r>
              <a:rPr lang="de-DE" sz="2200" dirty="0" err="1">
                <a:latin typeface="Helvetica"/>
                <a:cs typeface="Helvetica"/>
              </a:rPr>
              <a:t>often</a:t>
            </a:r>
            <a:r>
              <a:rPr lang="de-DE" sz="2200" dirty="0">
                <a:latin typeface="Helvetica"/>
                <a:cs typeface="Helvetica"/>
              </a:rPr>
              <a:t> </a:t>
            </a:r>
            <a:r>
              <a:rPr lang="de-DE" sz="2200" dirty="0" err="1">
                <a:latin typeface="Helvetica"/>
                <a:cs typeface="Helvetica"/>
              </a:rPr>
              <a:t>used</a:t>
            </a:r>
            <a:r>
              <a:rPr lang="de-DE" sz="2200" dirty="0">
                <a:latin typeface="Helvetica"/>
                <a:cs typeface="Helvetica"/>
              </a:rPr>
              <a:t>: </a:t>
            </a:r>
            <a:r>
              <a:rPr lang="de-DE" sz="2200" dirty="0" err="1">
                <a:latin typeface="Helvetica"/>
                <a:cs typeface="Helvetica"/>
              </a:rPr>
              <a:t>trypan</a:t>
            </a:r>
            <a:r>
              <a:rPr lang="de-DE" sz="2200" dirty="0">
                <a:latin typeface="Helvetica"/>
                <a:cs typeface="Helvetica"/>
              </a:rPr>
              <a:t> </a:t>
            </a:r>
            <a:r>
              <a:rPr lang="de-DE" sz="2200" dirty="0" err="1">
                <a:latin typeface="Helvetica"/>
                <a:cs typeface="Helvetica"/>
              </a:rPr>
              <a:t>blue</a:t>
            </a:r>
            <a:r>
              <a:rPr lang="de-DE" sz="2200" dirty="0">
                <a:latin typeface="Helvetica"/>
                <a:cs typeface="Helvetica"/>
              </a:rPr>
              <a:t> (</a:t>
            </a:r>
            <a:r>
              <a:rPr lang="de-DE" sz="2200" dirty="0" err="1">
                <a:latin typeface="Helvetica"/>
                <a:cs typeface="Helvetica"/>
              </a:rPr>
              <a:t>remember</a:t>
            </a:r>
            <a:r>
              <a:rPr lang="de-DE" sz="2200" dirty="0">
                <a:latin typeface="Helvetica"/>
                <a:cs typeface="Helvetica"/>
              </a:rPr>
              <a:t>: </a:t>
            </a:r>
            <a:r>
              <a:rPr lang="de-DE" sz="2200" dirty="0" err="1">
                <a:latin typeface="Helvetica"/>
                <a:cs typeface="Helvetica"/>
              </a:rPr>
              <a:t>kills</a:t>
            </a:r>
            <a:r>
              <a:rPr lang="de-DE" sz="2200" dirty="0">
                <a:latin typeface="Helvetica"/>
                <a:cs typeface="Helvetica"/>
              </a:rPr>
              <a:t> </a:t>
            </a:r>
            <a:r>
              <a:rPr lang="de-DE" sz="2200" dirty="0" err="1">
                <a:latin typeface="Helvetica"/>
                <a:cs typeface="Helvetica"/>
              </a:rPr>
              <a:t>trypanosomes</a:t>
            </a:r>
            <a:r>
              <a:rPr lang="de-DE" sz="2200" dirty="0">
                <a:latin typeface="Helvetica"/>
                <a:cs typeface="Helvetica"/>
              </a:rPr>
              <a:t>!)</a:t>
            </a:r>
          </a:p>
          <a:p>
            <a:pPr marL="457200" indent="-457200" algn="l">
              <a:lnSpc>
                <a:spcPct val="130000"/>
              </a:lnSpc>
              <a:buFontTx/>
              <a:buChar char="•"/>
            </a:pPr>
            <a:r>
              <a:rPr lang="de-DE" sz="2200" dirty="0" err="1">
                <a:latin typeface="Helvetica"/>
                <a:cs typeface="Helvetica"/>
              </a:rPr>
              <a:t>staining</a:t>
            </a:r>
            <a:r>
              <a:rPr lang="de-DE" sz="2200" dirty="0">
                <a:latin typeface="Helvetica"/>
                <a:cs typeface="Helvetica"/>
              </a:rPr>
              <a:t> </a:t>
            </a:r>
            <a:r>
              <a:rPr lang="de-DE" sz="2200" dirty="0" err="1">
                <a:latin typeface="Helvetica"/>
                <a:cs typeface="Helvetica"/>
              </a:rPr>
              <a:t>of</a:t>
            </a:r>
            <a:r>
              <a:rPr lang="de-DE" sz="2200" dirty="0">
                <a:latin typeface="Helvetica"/>
                <a:cs typeface="Helvetica"/>
              </a:rPr>
              <a:t> </a:t>
            </a:r>
            <a:r>
              <a:rPr lang="de-DE" sz="2200" dirty="0" err="1">
                <a:latin typeface="Helvetica"/>
                <a:cs typeface="Helvetica"/>
              </a:rPr>
              <a:t>dead</a:t>
            </a:r>
            <a:r>
              <a:rPr lang="de-DE" sz="2200" dirty="0">
                <a:latin typeface="Helvetica"/>
                <a:cs typeface="Helvetica"/>
              </a:rPr>
              <a:t> </a:t>
            </a:r>
            <a:r>
              <a:rPr lang="de-DE" sz="2200" dirty="0" err="1">
                <a:latin typeface="Helvetica"/>
                <a:cs typeface="Helvetica"/>
              </a:rPr>
              <a:t>cells</a:t>
            </a:r>
            <a:r>
              <a:rPr lang="de-DE" sz="2200" dirty="0">
                <a:latin typeface="Helvetica"/>
                <a:cs typeface="Helvetica"/>
              </a:rPr>
              <a:t> </a:t>
            </a:r>
            <a:r>
              <a:rPr lang="de-DE" sz="2200" dirty="0" err="1">
                <a:latin typeface="Helvetica"/>
                <a:cs typeface="Helvetica"/>
              </a:rPr>
              <a:t>only</a:t>
            </a:r>
            <a:endParaRPr lang="de-DE" sz="2200" dirty="0">
              <a:latin typeface="Helvetica"/>
              <a:cs typeface="Helvetica"/>
            </a:endParaRPr>
          </a:p>
          <a:p>
            <a:pPr marL="457200" indent="-457200" algn="l">
              <a:lnSpc>
                <a:spcPct val="130000"/>
              </a:lnSpc>
              <a:buFontTx/>
              <a:buChar char="•"/>
            </a:pPr>
            <a:r>
              <a:rPr lang="de-DE" sz="2200" dirty="0">
                <a:latin typeface="Helvetica"/>
                <a:cs typeface="Helvetica"/>
              </a:rPr>
              <a:t>live </a:t>
            </a:r>
            <a:r>
              <a:rPr lang="de-DE" sz="2200" dirty="0" err="1">
                <a:latin typeface="Helvetica"/>
                <a:cs typeface="Helvetica"/>
              </a:rPr>
              <a:t>cells</a:t>
            </a:r>
            <a:r>
              <a:rPr lang="de-DE" sz="2200" dirty="0">
                <a:latin typeface="Helvetica"/>
                <a:cs typeface="Helvetica"/>
              </a:rPr>
              <a:t> </a:t>
            </a:r>
            <a:r>
              <a:rPr lang="de-DE" sz="2200" dirty="0" err="1">
                <a:latin typeface="Helvetica"/>
                <a:cs typeface="Helvetica"/>
              </a:rPr>
              <a:t>are</a:t>
            </a:r>
            <a:r>
              <a:rPr lang="de-DE" sz="2200" dirty="0">
                <a:latin typeface="Helvetica"/>
                <a:cs typeface="Helvetica"/>
              </a:rPr>
              <a:t> not </a:t>
            </a:r>
            <a:r>
              <a:rPr lang="de-DE" sz="2200" dirty="0" err="1">
                <a:latin typeface="Helvetica"/>
                <a:cs typeface="Helvetica"/>
              </a:rPr>
              <a:t>stained</a:t>
            </a:r>
            <a:r>
              <a:rPr lang="de-DE" sz="2200" dirty="0">
                <a:latin typeface="Helvetica"/>
                <a:cs typeface="Helvetica"/>
              </a:rPr>
              <a:t> </a:t>
            </a:r>
            <a:r>
              <a:rPr lang="de-DE" sz="2200" dirty="0" err="1">
                <a:latin typeface="Helvetica"/>
                <a:cs typeface="Helvetica"/>
              </a:rPr>
              <a:t>as</a:t>
            </a:r>
            <a:r>
              <a:rPr lang="de-DE" sz="2200" dirty="0">
                <a:latin typeface="Helvetica"/>
                <a:cs typeface="Helvetica"/>
              </a:rPr>
              <a:t> </a:t>
            </a:r>
            <a:r>
              <a:rPr lang="de-DE" sz="2200" dirty="0" err="1">
                <a:latin typeface="Helvetica"/>
                <a:cs typeface="Helvetica"/>
              </a:rPr>
              <a:t>dye</a:t>
            </a:r>
            <a:r>
              <a:rPr lang="de-DE" sz="2200" dirty="0">
                <a:latin typeface="Helvetica"/>
                <a:cs typeface="Helvetica"/>
              </a:rPr>
              <a:t> </a:t>
            </a:r>
            <a:r>
              <a:rPr lang="de-DE" sz="2200" dirty="0" err="1">
                <a:latin typeface="Helvetica"/>
                <a:cs typeface="Helvetica"/>
              </a:rPr>
              <a:t>is</a:t>
            </a:r>
            <a:r>
              <a:rPr lang="de-DE" sz="2200" dirty="0">
                <a:latin typeface="Helvetica"/>
                <a:cs typeface="Helvetica"/>
              </a:rPr>
              <a:t> not </a:t>
            </a:r>
            <a:r>
              <a:rPr lang="de-DE" sz="2200" dirty="0" err="1">
                <a:latin typeface="Helvetica"/>
                <a:cs typeface="Helvetica"/>
              </a:rPr>
              <a:t>membrane</a:t>
            </a:r>
            <a:r>
              <a:rPr lang="de-DE" sz="2200" dirty="0">
                <a:latin typeface="Helvetica"/>
                <a:cs typeface="Helvetica"/>
              </a:rPr>
              <a:t>-permeable</a:t>
            </a:r>
          </a:p>
          <a:p>
            <a:pPr marL="457200" indent="-457200" algn="l">
              <a:lnSpc>
                <a:spcPct val="130000"/>
              </a:lnSpc>
              <a:buFontTx/>
              <a:buChar char="•"/>
            </a:pPr>
            <a:endParaRPr lang="de-DE" sz="2200" dirty="0">
              <a:latin typeface="Helvetica"/>
              <a:cs typeface="Helvetica"/>
            </a:endParaRPr>
          </a:p>
          <a:p>
            <a:pPr algn="l">
              <a:lnSpc>
                <a:spcPct val="130000"/>
              </a:lnSpc>
            </a:pPr>
            <a:endParaRPr lang="de-DE" sz="2200" dirty="0">
              <a:latin typeface="Helvetica"/>
              <a:cs typeface="Helvetica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649706" y="3292193"/>
            <a:ext cx="2879811" cy="9953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de-DE" sz="2800" dirty="0">
              <a:latin typeface="Helvetica"/>
              <a:cs typeface="Helvetica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820990" y="2296835"/>
            <a:ext cx="2879811" cy="9953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de-DE" sz="2800" dirty="0">
              <a:latin typeface="Helvetica"/>
              <a:cs typeface="Helvetica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529517" y="4516810"/>
            <a:ext cx="2879811" cy="9953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de-DE" sz="2800" dirty="0">
              <a:latin typeface="Helvetica"/>
              <a:cs typeface="Helvetica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426" y="3852695"/>
            <a:ext cx="5425126" cy="242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3031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1" y="0"/>
            <a:ext cx="50099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7949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-495018"/>
            <a:ext cx="7772400" cy="1470025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de-DE" sz="2800" b="1" dirty="0">
                <a:latin typeface="Helvetica"/>
                <a:cs typeface="Helvetica"/>
              </a:rPr>
              <a:t>Measurement </a:t>
            </a:r>
            <a:r>
              <a:rPr lang="de-DE" sz="2800" b="1" dirty="0" err="1">
                <a:latin typeface="Helvetica"/>
                <a:cs typeface="Helvetica"/>
              </a:rPr>
              <a:t>of</a:t>
            </a:r>
            <a:r>
              <a:rPr lang="de-DE" sz="2800" b="1" dirty="0">
                <a:latin typeface="Helvetica"/>
                <a:cs typeface="Helvetica"/>
              </a:rPr>
              <a:t> </a:t>
            </a:r>
            <a:r>
              <a:rPr lang="de-DE" sz="2800" b="1" dirty="0" err="1">
                <a:latin typeface="Helvetica"/>
                <a:cs typeface="Helvetica"/>
              </a:rPr>
              <a:t>redox</a:t>
            </a:r>
            <a:r>
              <a:rPr lang="de-DE" sz="2800" b="1" dirty="0">
                <a:latin typeface="Helvetica"/>
                <a:cs typeface="Helvetica"/>
              </a:rPr>
              <a:t> potential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512477" y="1441947"/>
            <a:ext cx="9167046" cy="2347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lnSpc>
                <a:spcPct val="130000"/>
              </a:lnSpc>
              <a:buFontTx/>
              <a:buChar char="•"/>
            </a:pPr>
            <a:r>
              <a:rPr lang="de-DE" sz="1600" dirty="0" err="1">
                <a:latin typeface="Helvetica"/>
                <a:cs typeface="Helvetica"/>
              </a:rPr>
              <a:t>reducing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equivalents</a:t>
            </a:r>
            <a:r>
              <a:rPr lang="de-DE" sz="1600" dirty="0">
                <a:latin typeface="Helvetica"/>
                <a:cs typeface="Helvetica"/>
              </a:rPr>
              <a:t> such </a:t>
            </a:r>
            <a:r>
              <a:rPr lang="de-DE" sz="1600" dirty="0" err="1">
                <a:latin typeface="Helvetica"/>
                <a:cs typeface="Helvetica"/>
              </a:rPr>
              <a:t>as</a:t>
            </a:r>
            <a:r>
              <a:rPr lang="de-DE" sz="1600" dirty="0">
                <a:latin typeface="Helvetica"/>
                <a:cs typeface="Helvetica"/>
              </a:rPr>
              <a:t> NADH </a:t>
            </a:r>
            <a:r>
              <a:rPr lang="de-DE" sz="1600" dirty="0" err="1">
                <a:latin typeface="Helvetica"/>
                <a:cs typeface="Helvetica"/>
              </a:rPr>
              <a:t>or</a:t>
            </a:r>
            <a:r>
              <a:rPr lang="de-DE" sz="1600" dirty="0">
                <a:latin typeface="Helvetica"/>
                <a:cs typeface="Helvetica"/>
              </a:rPr>
              <a:t> FADH</a:t>
            </a:r>
            <a:r>
              <a:rPr lang="de-DE" sz="1600" baseline="-25000" dirty="0">
                <a:latin typeface="Helvetica"/>
                <a:cs typeface="Helvetica"/>
              </a:rPr>
              <a:t>2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are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required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for</a:t>
            </a:r>
            <a:r>
              <a:rPr lang="de-DE" sz="1600" dirty="0">
                <a:latin typeface="Helvetica"/>
                <a:cs typeface="Helvetica"/>
              </a:rPr>
              <a:t> oxidative </a:t>
            </a:r>
            <a:r>
              <a:rPr lang="de-DE" sz="1600" dirty="0" err="1">
                <a:latin typeface="Helvetica"/>
                <a:cs typeface="Helvetica"/>
              </a:rPr>
              <a:t>phosphorylation</a:t>
            </a:r>
            <a:r>
              <a:rPr lang="de-DE" sz="1600" dirty="0">
                <a:latin typeface="Helvetica"/>
                <a:cs typeface="Helvetica"/>
              </a:rPr>
              <a:t> in </a:t>
            </a:r>
            <a:r>
              <a:rPr lang="de-DE" sz="1600" dirty="0" err="1">
                <a:latin typeface="Helvetica"/>
                <a:cs typeface="Helvetica"/>
              </a:rPr>
              <a:t>the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mitochondrial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respiratory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chain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to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drive</a:t>
            </a:r>
            <a:r>
              <a:rPr lang="de-DE" sz="1600" dirty="0">
                <a:latin typeface="Helvetica"/>
                <a:cs typeface="Helvetica"/>
              </a:rPr>
              <a:t> ATP </a:t>
            </a:r>
            <a:r>
              <a:rPr lang="de-DE" sz="1600" dirty="0" err="1">
                <a:latin typeface="Helvetica"/>
                <a:cs typeface="Helvetica"/>
              </a:rPr>
              <a:t>production</a:t>
            </a:r>
            <a:endParaRPr lang="de-DE" sz="1600" dirty="0">
              <a:latin typeface="Helvetica"/>
              <a:cs typeface="Helvetica"/>
            </a:endParaRPr>
          </a:p>
          <a:p>
            <a:pPr marL="457200" indent="-457200" algn="l">
              <a:lnSpc>
                <a:spcPct val="130000"/>
              </a:lnSpc>
              <a:buFontTx/>
              <a:buChar char="•"/>
            </a:pPr>
            <a:r>
              <a:rPr lang="de-DE" sz="1600" dirty="0" err="1">
                <a:latin typeface="Helvetica"/>
                <a:cs typeface="Helvetica"/>
              </a:rPr>
              <a:t>redox</a:t>
            </a:r>
            <a:r>
              <a:rPr lang="de-DE" sz="1600" dirty="0">
                <a:latin typeface="Helvetica"/>
                <a:cs typeface="Helvetica"/>
              </a:rPr>
              <a:t> potential (</a:t>
            </a:r>
            <a:r>
              <a:rPr lang="de-DE" sz="1600" dirty="0" err="1">
                <a:latin typeface="Helvetica"/>
                <a:cs typeface="Helvetica"/>
              </a:rPr>
              <a:t>amount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of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NAHd</a:t>
            </a:r>
            <a:r>
              <a:rPr lang="de-DE" sz="1600" dirty="0">
                <a:latin typeface="Helvetica"/>
                <a:cs typeface="Helvetica"/>
              </a:rPr>
              <a:t> &amp; FADH</a:t>
            </a:r>
            <a:r>
              <a:rPr lang="de-DE" sz="1600" baseline="-25000" dirty="0">
                <a:latin typeface="Helvetica"/>
                <a:cs typeface="Helvetica"/>
              </a:rPr>
              <a:t>2</a:t>
            </a:r>
            <a:r>
              <a:rPr lang="de-DE" sz="1600" dirty="0">
                <a:latin typeface="Helvetica"/>
                <a:cs typeface="Helvetica"/>
              </a:rPr>
              <a:t>) </a:t>
            </a:r>
            <a:r>
              <a:rPr lang="de-DE" sz="1600" dirty="0" err="1">
                <a:latin typeface="Helvetica"/>
                <a:cs typeface="Helvetica"/>
              </a:rPr>
              <a:t>is</a:t>
            </a:r>
            <a:r>
              <a:rPr lang="de-DE" sz="1600" dirty="0">
                <a:latin typeface="Helvetica"/>
                <a:cs typeface="Helvetica"/>
              </a:rPr>
              <a:t> high in </a:t>
            </a:r>
            <a:r>
              <a:rPr lang="de-DE" sz="1600" dirty="0" err="1">
                <a:latin typeface="Helvetica"/>
                <a:cs typeface="Helvetica"/>
              </a:rPr>
              <a:t>living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cells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and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decreases</a:t>
            </a:r>
            <a:r>
              <a:rPr lang="de-DE" sz="1600" dirty="0">
                <a:latin typeface="Helvetica"/>
                <a:cs typeface="Helvetica"/>
              </a:rPr>
              <a:t> in </a:t>
            </a:r>
            <a:r>
              <a:rPr lang="de-DE" sz="1600" dirty="0" err="1">
                <a:latin typeface="Helvetica"/>
                <a:cs typeface="Helvetica"/>
              </a:rPr>
              <a:t>dying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cells</a:t>
            </a:r>
            <a:endParaRPr lang="de-DE" sz="1600" dirty="0">
              <a:latin typeface="Helvetica"/>
              <a:cs typeface="Helvetica"/>
            </a:endParaRPr>
          </a:p>
          <a:p>
            <a:pPr marL="457200" indent="-457200" algn="l">
              <a:lnSpc>
                <a:spcPct val="130000"/>
              </a:lnSpc>
              <a:buFontTx/>
              <a:buChar char="•"/>
            </a:pPr>
            <a:r>
              <a:rPr lang="de-DE" sz="1600" dirty="0" err="1">
                <a:latin typeface="Helvetica"/>
                <a:cs typeface="Helvetica"/>
              </a:rPr>
              <a:t>often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used</a:t>
            </a:r>
            <a:r>
              <a:rPr lang="de-DE" sz="1600" dirty="0">
                <a:latin typeface="Helvetica"/>
                <a:cs typeface="Helvetica"/>
              </a:rPr>
              <a:t>: </a:t>
            </a:r>
            <a:r>
              <a:rPr lang="de-DE" sz="1600" dirty="0" err="1">
                <a:latin typeface="Helvetica"/>
                <a:cs typeface="Helvetica"/>
              </a:rPr>
              <a:t>Alamar</a:t>
            </a:r>
            <a:r>
              <a:rPr lang="de-DE" sz="1600" dirty="0">
                <a:latin typeface="Helvetica"/>
                <a:cs typeface="Helvetica"/>
              </a:rPr>
              <a:t> Blue </a:t>
            </a:r>
            <a:r>
              <a:rPr lang="de-DE" sz="1600" dirty="0" err="1">
                <a:latin typeface="Helvetica"/>
                <a:cs typeface="Helvetica"/>
              </a:rPr>
              <a:t>assay</a:t>
            </a:r>
            <a:endParaRPr lang="de-DE" sz="1600" dirty="0">
              <a:latin typeface="Helvetica"/>
              <a:cs typeface="Helvetica"/>
            </a:endParaRPr>
          </a:p>
          <a:p>
            <a:pPr marL="457200" indent="-457200" algn="l">
              <a:lnSpc>
                <a:spcPct val="130000"/>
              </a:lnSpc>
              <a:buFontTx/>
              <a:buChar char="•"/>
            </a:pPr>
            <a:r>
              <a:rPr lang="de-DE" sz="1600" dirty="0" err="1">
                <a:latin typeface="Helvetica"/>
                <a:cs typeface="Helvetica"/>
              </a:rPr>
              <a:t>reduction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of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resazurin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to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resorufin</a:t>
            </a:r>
            <a:endParaRPr lang="de-DE" sz="1600" dirty="0">
              <a:latin typeface="Helvetica"/>
              <a:cs typeface="Helvetica"/>
            </a:endParaRPr>
          </a:p>
          <a:p>
            <a:pPr marL="457200" indent="-457200" algn="l">
              <a:lnSpc>
                <a:spcPct val="130000"/>
              </a:lnSpc>
              <a:buFontTx/>
              <a:buChar char="•"/>
            </a:pPr>
            <a:endParaRPr lang="de-DE" sz="1600" dirty="0">
              <a:latin typeface="Helvetica"/>
              <a:cs typeface="Helvetica"/>
            </a:endParaRPr>
          </a:p>
          <a:p>
            <a:pPr algn="l">
              <a:lnSpc>
                <a:spcPct val="130000"/>
              </a:lnSpc>
            </a:pPr>
            <a:endParaRPr lang="de-DE" sz="1600" dirty="0">
              <a:latin typeface="Helvetica"/>
              <a:cs typeface="Helvetica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649706" y="3292193"/>
            <a:ext cx="2879811" cy="9953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de-DE" sz="2800" dirty="0">
              <a:latin typeface="Helvetica"/>
              <a:cs typeface="Helvetica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820990" y="2296835"/>
            <a:ext cx="2879811" cy="9953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de-DE" sz="2800" dirty="0">
              <a:latin typeface="Helvetica"/>
              <a:cs typeface="Helvetica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529517" y="4516810"/>
            <a:ext cx="2879811" cy="9953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de-DE" sz="2800" dirty="0">
              <a:latin typeface="Helvetica"/>
              <a:cs typeface="Helvetic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49927" y="5882993"/>
            <a:ext cx="77492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dirty="0">
                <a:latin typeface="Helvetica" pitchFamily="2" charset="0"/>
              </a:rPr>
              <a:t>* </a:t>
            </a:r>
            <a:r>
              <a:rPr lang="de-DE" sz="1600" dirty="0" err="1">
                <a:latin typeface="Helvetica" pitchFamily="2" charset="0"/>
              </a:rPr>
              <a:t>cheap</a:t>
            </a:r>
            <a:r>
              <a:rPr lang="de-DE" sz="1600" dirty="0">
                <a:latin typeface="Helvetica" pitchFamily="2" charset="0"/>
              </a:rPr>
              <a:t>       * </a:t>
            </a:r>
            <a:r>
              <a:rPr lang="de-DE" sz="1600" dirty="0" err="1">
                <a:latin typeface="Helvetica" pitchFamily="2" charset="0"/>
              </a:rPr>
              <a:t>very</a:t>
            </a:r>
            <a:r>
              <a:rPr lang="de-DE" sz="1600" dirty="0">
                <a:latin typeface="Helvetica" pitchFamily="2" charset="0"/>
              </a:rPr>
              <a:t> sensitive     * </a:t>
            </a:r>
            <a:r>
              <a:rPr lang="de-DE" sz="1600" dirty="0" err="1">
                <a:latin typeface="Helvetica" pitchFamily="2" charset="0"/>
              </a:rPr>
              <a:t>suitable</a:t>
            </a:r>
            <a:r>
              <a:rPr lang="de-DE" sz="1600" dirty="0">
                <a:latin typeface="Helvetica" pitchFamily="2" charset="0"/>
              </a:rPr>
              <a:t> </a:t>
            </a:r>
            <a:r>
              <a:rPr lang="de-DE" sz="1600" dirty="0" err="1">
                <a:latin typeface="Helvetica" pitchFamily="2" charset="0"/>
              </a:rPr>
              <a:t>for</a:t>
            </a:r>
            <a:r>
              <a:rPr lang="de-DE" sz="1600" dirty="0">
                <a:latin typeface="Helvetica" pitchFamily="2" charset="0"/>
              </a:rPr>
              <a:t> HTS    * </a:t>
            </a:r>
            <a:r>
              <a:rPr lang="de-DE" sz="1600" dirty="0" err="1">
                <a:latin typeface="Helvetica" pitchFamily="2" charset="0"/>
              </a:rPr>
              <a:t>combinable</a:t>
            </a:r>
            <a:endParaRPr lang="de-DE" sz="1600" dirty="0">
              <a:latin typeface="Helvetica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3348845"/>
            <a:ext cx="7893984" cy="247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2946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747" y="160750"/>
            <a:ext cx="8789171" cy="6538066"/>
          </a:xfrm>
          <a:prstGeom prst="rect">
            <a:avLst/>
          </a:prstGeom>
          <a:effectLst/>
        </p:spPr>
      </p:pic>
      <p:sp>
        <p:nvSpPr>
          <p:cNvPr id="13" name="Rectangle 12"/>
          <p:cNvSpPr/>
          <p:nvPr/>
        </p:nvSpPr>
        <p:spPr>
          <a:xfrm>
            <a:off x="1861626" y="755525"/>
            <a:ext cx="2588455" cy="92333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649706" y="3292193"/>
            <a:ext cx="2879811" cy="9953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de-DE" sz="2800" dirty="0">
              <a:latin typeface="Helvetica"/>
              <a:cs typeface="Helvetica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820990" y="2296835"/>
            <a:ext cx="2879811" cy="9953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de-DE" sz="2800" dirty="0">
              <a:latin typeface="Helvetica"/>
              <a:cs typeface="Helvetica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529517" y="4516810"/>
            <a:ext cx="2879811" cy="9953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de-DE" sz="2800" dirty="0">
              <a:latin typeface="Helvetica"/>
              <a:cs typeface="Helvetic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56864" y="1032524"/>
            <a:ext cx="239321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600" i="1" dirty="0">
                <a:latin typeface="Helvetica" pitchFamily="2" charset="0"/>
              </a:rPr>
              <a:t>Trypanosoma brucei </a:t>
            </a:r>
          </a:p>
          <a:p>
            <a:pPr algn="ctr"/>
            <a:r>
              <a:rPr lang="de-DE" sz="1600" dirty="0" err="1">
                <a:latin typeface="Helvetica" pitchFamily="2" charset="0"/>
              </a:rPr>
              <a:t>bloodstream</a:t>
            </a:r>
            <a:r>
              <a:rPr lang="de-DE" sz="1600" dirty="0">
                <a:latin typeface="Helvetica" pitchFamily="2" charset="0"/>
              </a:rPr>
              <a:t> </a:t>
            </a:r>
            <a:r>
              <a:rPr lang="de-DE" sz="1600" dirty="0" err="1">
                <a:latin typeface="Helvetica" pitchFamily="2" charset="0"/>
              </a:rPr>
              <a:t>forms</a:t>
            </a:r>
            <a:endParaRPr lang="de-DE" sz="1600" dirty="0">
              <a:latin typeface="Helvetica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C06E55-80DB-444E-B764-632BA7214067}"/>
              </a:ext>
            </a:extLst>
          </p:cNvPr>
          <p:cNvSpPr txBox="1"/>
          <p:nvPr/>
        </p:nvSpPr>
        <p:spPr>
          <a:xfrm>
            <a:off x="2580816" y="5014490"/>
            <a:ext cx="2393216" cy="3231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500" dirty="0">
                <a:latin typeface="Helvetica" pitchFamily="2" charset="0"/>
              </a:rPr>
              <a:t> </a:t>
            </a:r>
            <a:r>
              <a:rPr lang="de-DE" sz="1500" dirty="0" err="1">
                <a:latin typeface="Helvetica" pitchFamily="2" charset="0"/>
              </a:rPr>
              <a:t>resazurin</a:t>
            </a:r>
            <a:endParaRPr lang="de-DE" sz="1500" dirty="0">
              <a:latin typeface="Helvetica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77C2FB-62B2-6841-B7BC-3FAC264E6758}"/>
              </a:ext>
            </a:extLst>
          </p:cNvPr>
          <p:cNvSpPr txBox="1"/>
          <p:nvPr/>
        </p:nvSpPr>
        <p:spPr>
          <a:xfrm>
            <a:off x="4404672" y="167352"/>
            <a:ext cx="3382657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DE" sz="2800" b="1" dirty="0">
                <a:latin typeface="Helvetica" pitchFamily="2" charset="0"/>
              </a:rPr>
              <a:t>Cell viability assay</a:t>
            </a:r>
          </a:p>
        </p:txBody>
      </p:sp>
    </p:spTree>
    <p:extLst>
      <p:ext uri="{BB962C8B-B14F-4D97-AF65-F5344CB8AC3E}">
        <p14:creationId xmlns:p14="http://schemas.microsoft.com/office/powerpoint/2010/main" val="10087169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54372" y="289279"/>
            <a:ext cx="47855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90"/>
                </a:solidFill>
                <a:latin typeface="Helvetica"/>
                <a:cs typeface="Helvetica"/>
              </a:rPr>
              <a:t>Day 4: </a:t>
            </a:r>
            <a:r>
              <a:rPr lang="en-US" sz="2000" b="1" dirty="0" err="1">
                <a:solidFill>
                  <a:srgbClr val="000090"/>
                </a:solidFill>
                <a:latin typeface="Helvetica"/>
                <a:cs typeface="Helvetica"/>
              </a:rPr>
              <a:t>Alamar</a:t>
            </a:r>
            <a:r>
              <a:rPr lang="en-US" sz="2000" b="1" dirty="0">
                <a:solidFill>
                  <a:srgbClr val="000090"/>
                </a:solidFill>
                <a:latin typeface="Helvetica"/>
                <a:cs typeface="Helvetica"/>
              </a:rPr>
              <a:t> blue cell viability assay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01877C8-F6F1-EF46-81FD-F95B90AEDC96}"/>
              </a:ext>
            </a:extLst>
          </p:cNvPr>
          <p:cNvSpPr txBox="1"/>
          <p:nvPr/>
        </p:nvSpPr>
        <p:spPr>
          <a:xfrm>
            <a:off x="2886753" y="2376942"/>
            <a:ext cx="5734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600" dirty="0">
                <a:latin typeface="Helvetica" pitchFamily="2" charset="0"/>
              </a:rPr>
              <a:t>All 5 trypanosome cell lines were cultivated as single cultures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2AB7AC4-E1E1-6B46-88C3-78F3F53DF202}"/>
              </a:ext>
            </a:extLst>
          </p:cNvPr>
          <p:cNvGrpSpPr/>
          <p:nvPr/>
        </p:nvGrpSpPr>
        <p:grpSpPr>
          <a:xfrm>
            <a:off x="806639" y="2890995"/>
            <a:ext cx="10681005" cy="1363247"/>
            <a:chOff x="922102" y="3920677"/>
            <a:chExt cx="10681005" cy="1363247"/>
          </a:xfrm>
        </p:grpSpPr>
        <p:pic>
          <p:nvPicPr>
            <p:cNvPr id="80" name="Picture 2" descr="cell culture flask - slubne-suknie.info">
              <a:extLst>
                <a:ext uri="{FF2B5EF4-FFF2-40B4-BE49-F238E27FC236}">
                  <a16:creationId xmlns:a16="http://schemas.microsoft.com/office/drawing/2014/main" id="{31188950-D10E-574E-BCA0-07DADE75A7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102" y="3920677"/>
              <a:ext cx="1528141" cy="12225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6" name="Picture 2" descr="cell culture flask - slubne-suknie.info">
              <a:extLst>
                <a:ext uri="{FF2B5EF4-FFF2-40B4-BE49-F238E27FC236}">
                  <a16:creationId xmlns:a16="http://schemas.microsoft.com/office/drawing/2014/main" id="{78757F3F-8026-464C-92D3-C5D390D838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0318" y="3920677"/>
              <a:ext cx="1528141" cy="12225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" name="Picture 2" descr="cell culture flask - slubne-suknie.info">
              <a:extLst>
                <a:ext uri="{FF2B5EF4-FFF2-40B4-BE49-F238E27FC236}">
                  <a16:creationId xmlns:a16="http://schemas.microsoft.com/office/drawing/2014/main" id="{D0D75C83-A9E4-E442-B81C-B44F9A8961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8534" y="3920677"/>
              <a:ext cx="1528141" cy="12225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4" name="Picture 2" descr="cell culture flask - slubne-suknie.info">
              <a:extLst>
                <a:ext uri="{FF2B5EF4-FFF2-40B4-BE49-F238E27FC236}">
                  <a16:creationId xmlns:a16="http://schemas.microsoft.com/office/drawing/2014/main" id="{0C4AD765-1C82-7F4C-8A1C-9ED180D5A1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6750" y="3920677"/>
              <a:ext cx="1528141" cy="12225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7" name="Picture 2" descr="cell culture flask - slubne-suknie.info">
              <a:extLst>
                <a:ext uri="{FF2B5EF4-FFF2-40B4-BE49-F238E27FC236}">
                  <a16:creationId xmlns:a16="http://schemas.microsoft.com/office/drawing/2014/main" id="{D1774D2E-065D-084B-8D1D-B2DC1BEF31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4966" y="3920677"/>
              <a:ext cx="1528141" cy="12225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B61ACFB-A50C-324A-AAAE-2A5AA14161BE}"/>
                </a:ext>
              </a:extLst>
            </p:cNvPr>
            <p:cNvSpPr txBox="1"/>
            <p:nvPr/>
          </p:nvSpPr>
          <p:spPr>
            <a:xfrm>
              <a:off x="1414302" y="4914592"/>
              <a:ext cx="54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dirty="0">
                  <a:latin typeface="Helvetica" pitchFamily="2" charset="0"/>
                </a:rPr>
                <a:t>WT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A38F00B2-9802-834E-AE05-E1E7BA7A6573}"/>
                </a:ext>
              </a:extLst>
            </p:cNvPr>
            <p:cNvSpPr txBox="1"/>
            <p:nvPr/>
          </p:nvSpPr>
          <p:spPr>
            <a:xfrm>
              <a:off x="3702518" y="4914592"/>
              <a:ext cx="5180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dirty="0">
                  <a:latin typeface="Helvetica" pitchFamily="2" charset="0"/>
                </a:rPr>
                <a:t>KO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2C79545-613E-0549-B099-2DA9AEBA5853}"/>
                </a:ext>
              </a:extLst>
            </p:cNvPr>
            <p:cNvSpPr txBox="1"/>
            <p:nvPr/>
          </p:nvSpPr>
          <p:spPr>
            <a:xfrm>
              <a:off x="6090143" y="4914592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dirty="0">
                  <a:latin typeface="Helvetica" pitchFamily="2" charset="0"/>
                </a:rPr>
                <a:t>AB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D34F089-89A4-BA4E-8E6D-D31E4B683AE7}"/>
                </a:ext>
              </a:extLst>
            </p:cNvPr>
            <p:cNvSpPr txBox="1"/>
            <p:nvPr/>
          </p:nvSpPr>
          <p:spPr>
            <a:xfrm>
              <a:off x="8338635" y="4914592"/>
              <a:ext cx="659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dirty="0">
                  <a:latin typeface="Helvetica" pitchFamily="2" charset="0"/>
                </a:rPr>
                <a:t>PBC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24E0AEF-A9BD-AD46-A70A-4542A2223C9B}"/>
                </a:ext>
              </a:extLst>
            </p:cNvPr>
            <p:cNvSpPr txBox="1"/>
            <p:nvPr/>
          </p:nvSpPr>
          <p:spPr>
            <a:xfrm>
              <a:off x="10524228" y="4914592"/>
              <a:ext cx="8643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dirty="0">
                  <a:latin typeface="Helvetica" pitchFamily="2" charset="0"/>
                </a:rPr>
                <a:t>T205A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29BEC061-B4F0-BA48-A105-ABAE87666C93}"/>
              </a:ext>
            </a:extLst>
          </p:cNvPr>
          <p:cNvSpPr txBox="1"/>
          <p:nvPr/>
        </p:nvSpPr>
        <p:spPr>
          <a:xfrm>
            <a:off x="1022335" y="4768869"/>
            <a:ext cx="102627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600" dirty="0">
                <a:latin typeface="Helvetica" pitchFamily="2" charset="0"/>
              </a:rPr>
              <a:t>The Alamar blue assay was set up with technical triplicates for each cell line according to the following scheme: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33D6A10-C41E-4847-AE3F-1FAF227F7C11}"/>
              </a:ext>
            </a:extLst>
          </p:cNvPr>
          <p:cNvSpPr txBox="1"/>
          <p:nvPr/>
        </p:nvSpPr>
        <p:spPr>
          <a:xfrm>
            <a:off x="2186864" y="1186605"/>
            <a:ext cx="7180171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DE" dirty="0">
                <a:solidFill>
                  <a:srgbClr val="002060"/>
                </a:solidFill>
                <a:latin typeface="Helvetica" pitchFamily="2" charset="0"/>
              </a:rPr>
              <a:t>Do PKAR mutations cause changes in sensitivity to toyocamycin?</a:t>
            </a:r>
          </a:p>
        </p:txBody>
      </p:sp>
    </p:spTree>
    <p:extLst>
      <p:ext uri="{BB962C8B-B14F-4D97-AF65-F5344CB8AC3E}">
        <p14:creationId xmlns:p14="http://schemas.microsoft.com/office/powerpoint/2010/main" val="33160945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9-04-07 at 11.29.4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299" y="1943851"/>
            <a:ext cx="6549744" cy="32515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74693" y="3322092"/>
            <a:ext cx="2489200" cy="3276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6D1C62-0A1B-BE47-94E0-DCF15D5EB84E}"/>
              </a:ext>
            </a:extLst>
          </p:cNvPr>
          <p:cNvSpPr txBox="1"/>
          <p:nvPr/>
        </p:nvSpPr>
        <p:spPr>
          <a:xfrm>
            <a:off x="3563303" y="454175"/>
            <a:ext cx="47855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90"/>
                </a:solidFill>
                <a:latin typeface="Helvetica"/>
                <a:cs typeface="Helvetica"/>
              </a:rPr>
              <a:t>Day 4: </a:t>
            </a:r>
            <a:r>
              <a:rPr lang="en-US" sz="2000" b="1" dirty="0" err="1">
                <a:solidFill>
                  <a:srgbClr val="000090"/>
                </a:solidFill>
                <a:latin typeface="Helvetica"/>
                <a:cs typeface="Helvetica"/>
              </a:rPr>
              <a:t>Alamar</a:t>
            </a:r>
            <a:r>
              <a:rPr lang="en-US" sz="2000" b="1" dirty="0">
                <a:solidFill>
                  <a:srgbClr val="000090"/>
                </a:solidFill>
                <a:latin typeface="Helvetica"/>
                <a:cs typeface="Helvetica"/>
              </a:rPr>
              <a:t> blue cell viability assay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A3B4AE-4E97-8143-BEF1-BBA2D20C0844}"/>
              </a:ext>
            </a:extLst>
          </p:cNvPr>
          <p:cNvSpPr txBox="1"/>
          <p:nvPr/>
        </p:nvSpPr>
        <p:spPr>
          <a:xfrm>
            <a:off x="2186864" y="1186605"/>
            <a:ext cx="7180171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DE" dirty="0">
                <a:solidFill>
                  <a:srgbClr val="002060"/>
                </a:solidFill>
                <a:latin typeface="Helvetica" pitchFamily="2" charset="0"/>
              </a:rPr>
              <a:t>Do PKAR mutations cause changes in sensitivity to toyocamycin?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C10E6F-8DA0-7445-BB89-983E3FB1005E}"/>
              </a:ext>
            </a:extLst>
          </p:cNvPr>
          <p:cNvSpPr txBox="1"/>
          <p:nvPr/>
        </p:nvSpPr>
        <p:spPr>
          <a:xfrm>
            <a:off x="1288042" y="3753135"/>
            <a:ext cx="1378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400" dirty="0">
                <a:latin typeface="Helvetica" pitchFamily="2" charset="0"/>
              </a:rPr>
              <a:t>no cells control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B0A48D-5E13-CD47-AB5D-2D9A9DA516DB}"/>
              </a:ext>
            </a:extLst>
          </p:cNvPr>
          <p:cNvSpPr txBox="1"/>
          <p:nvPr/>
        </p:nvSpPr>
        <p:spPr>
          <a:xfrm>
            <a:off x="1656733" y="2671542"/>
            <a:ext cx="10102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400" dirty="0">
                <a:latin typeface="Helvetica" pitchFamily="2" charset="0"/>
              </a:rPr>
              <a:t>replicate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C75CBE-03C8-9440-A057-286200A41E10}"/>
              </a:ext>
            </a:extLst>
          </p:cNvPr>
          <p:cNvSpPr txBox="1"/>
          <p:nvPr/>
        </p:nvSpPr>
        <p:spPr>
          <a:xfrm>
            <a:off x="1656733" y="2864886"/>
            <a:ext cx="10102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400" dirty="0">
                <a:latin typeface="Helvetica" pitchFamily="2" charset="0"/>
              </a:rPr>
              <a:t>replicate 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86DC5F-BA4E-3849-AF3F-3BE3C85CBB1A}"/>
              </a:ext>
            </a:extLst>
          </p:cNvPr>
          <p:cNvSpPr txBox="1"/>
          <p:nvPr/>
        </p:nvSpPr>
        <p:spPr>
          <a:xfrm>
            <a:off x="1656733" y="3108841"/>
            <a:ext cx="10102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400" dirty="0">
                <a:latin typeface="Helvetica" pitchFamily="2" charset="0"/>
              </a:rPr>
              <a:t>replicate 3</a:t>
            </a:r>
          </a:p>
        </p:txBody>
      </p:sp>
    </p:spTree>
    <p:extLst>
      <p:ext uri="{BB962C8B-B14F-4D97-AF65-F5344CB8AC3E}">
        <p14:creationId xmlns:p14="http://schemas.microsoft.com/office/powerpoint/2010/main" val="35853057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747" y="160750"/>
            <a:ext cx="8789171" cy="6538066"/>
          </a:xfrm>
          <a:prstGeom prst="rect">
            <a:avLst/>
          </a:prstGeom>
          <a:effectLst/>
        </p:spPr>
      </p:pic>
      <p:sp>
        <p:nvSpPr>
          <p:cNvPr id="13" name="Rectangle 12"/>
          <p:cNvSpPr/>
          <p:nvPr/>
        </p:nvSpPr>
        <p:spPr>
          <a:xfrm>
            <a:off x="1861626" y="755525"/>
            <a:ext cx="2588455" cy="92333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649706" y="3292193"/>
            <a:ext cx="2879811" cy="9953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de-DE" sz="2800" dirty="0">
              <a:latin typeface="Helvetica"/>
              <a:cs typeface="Helvetica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820990" y="2296835"/>
            <a:ext cx="2879811" cy="9953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de-DE" sz="2800" dirty="0">
              <a:latin typeface="Helvetica"/>
              <a:cs typeface="Helvetica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529517" y="4516810"/>
            <a:ext cx="2879811" cy="9953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de-DE" sz="2800" dirty="0">
              <a:latin typeface="Helvetica"/>
              <a:cs typeface="Helvetic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56864" y="1032524"/>
            <a:ext cx="239321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600" i="1" dirty="0">
                <a:latin typeface="Helvetica" pitchFamily="2" charset="0"/>
              </a:rPr>
              <a:t>Trypanosoma brucei </a:t>
            </a:r>
          </a:p>
          <a:p>
            <a:pPr algn="ctr"/>
            <a:r>
              <a:rPr lang="de-DE" sz="1600" dirty="0" err="1">
                <a:latin typeface="Helvetica" pitchFamily="2" charset="0"/>
              </a:rPr>
              <a:t>bloodstream</a:t>
            </a:r>
            <a:r>
              <a:rPr lang="de-DE" sz="1600" dirty="0">
                <a:latin typeface="Helvetica" pitchFamily="2" charset="0"/>
              </a:rPr>
              <a:t> </a:t>
            </a:r>
            <a:r>
              <a:rPr lang="de-DE" sz="1600" dirty="0" err="1">
                <a:latin typeface="Helvetica" pitchFamily="2" charset="0"/>
              </a:rPr>
              <a:t>forms</a:t>
            </a:r>
            <a:endParaRPr lang="de-DE" sz="1600" dirty="0">
              <a:latin typeface="Helvetica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C06E55-80DB-444E-B764-632BA7214067}"/>
              </a:ext>
            </a:extLst>
          </p:cNvPr>
          <p:cNvSpPr txBox="1"/>
          <p:nvPr/>
        </p:nvSpPr>
        <p:spPr>
          <a:xfrm>
            <a:off x="2580816" y="5014490"/>
            <a:ext cx="2393216" cy="3231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500" dirty="0">
                <a:latin typeface="Helvetica" pitchFamily="2" charset="0"/>
              </a:rPr>
              <a:t> </a:t>
            </a:r>
            <a:r>
              <a:rPr lang="de-DE" sz="1500" dirty="0" err="1">
                <a:latin typeface="Helvetica" pitchFamily="2" charset="0"/>
              </a:rPr>
              <a:t>resazurin</a:t>
            </a:r>
            <a:endParaRPr lang="de-DE" sz="1500" dirty="0">
              <a:latin typeface="Helvetica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EC8D21-49D2-504F-980D-135A3220F61B}"/>
              </a:ext>
            </a:extLst>
          </p:cNvPr>
          <p:cNvSpPr txBox="1"/>
          <p:nvPr/>
        </p:nvSpPr>
        <p:spPr>
          <a:xfrm>
            <a:off x="3703229" y="220161"/>
            <a:ext cx="4785541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90"/>
                </a:solidFill>
                <a:latin typeface="Helvetica"/>
                <a:cs typeface="Helvetica"/>
              </a:rPr>
              <a:t>Day 4: </a:t>
            </a:r>
            <a:r>
              <a:rPr lang="en-US" sz="2000" b="1" dirty="0" err="1">
                <a:solidFill>
                  <a:srgbClr val="000090"/>
                </a:solidFill>
                <a:latin typeface="Helvetica"/>
                <a:cs typeface="Helvetica"/>
              </a:rPr>
              <a:t>Alamar</a:t>
            </a:r>
            <a:r>
              <a:rPr lang="en-US" sz="2000" b="1" dirty="0">
                <a:solidFill>
                  <a:srgbClr val="000090"/>
                </a:solidFill>
                <a:latin typeface="Helvetica"/>
                <a:cs typeface="Helvetica"/>
              </a:rPr>
              <a:t> blue cell viability assay</a:t>
            </a:r>
          </a:p>
        </p:txBody>
      </p:sp>
    </p:spTree>
    <p:extLst>
      <p:ext uri="{BB962C8B-B14F-4D97-AF65-F5344CB8AC3E}">
        <p14:creationId xmlns:p14="http://schemas.microsoft.com/office/powerpoint/2010/main" val="30918345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489387" y="1555273"/>
            <a:ext cx="4870451" cy="4870451"/>
          </a:xfrm>
          <a:prstGeom prst="rect">
            <a:avLst/>
          </a:prstGeom>
        </p:spPr>
      </p:pic>
      <p:pic>
        <p:nvPicPr>
          <p:cNvPr id="6" name="Picture 5" descr="multipette.jpe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10659">
            <a:off x="3051350" y="1233772"/>
            <a:ext cx="6639951" cy="17706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B378C6-B958-E64C-88D4-AABDFE674CBE}"/>
              </a:ext>
            </a:extLst>
          </p:cNvPr>
          <p:cNvSpPr txBox="1"/>
          <p:nvPr/>
        </p:nvSpPr>
        <p:spPr>
          <a:xfrm>
            <a:off x="3703229" y="220161"/>
            <a:ext cx="4785541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90"/>
                </a:solidFill>
                <a:latin typeface="Helvetica"/>
                <a:cs typeface="Helvetica"/>
              </a:rPr>
              <a:t>Day 4: </a:t>
            </a:r>
            <a:r>
              <a:rPr lang="en-US" sz="2000" b="1" dirty="0" err="1">
                <a:solidFill>
                  <a:srgbClr val="000090"/>
                </a:solidFill>
                <a:latin typeface="Helvetica"/>
                <a:cs typeface="Helvetica"/>
              </a:rPr>
              <a:t>Alamar</a:t>
            </a:r>
            <a:r>
              <a:rPr lang="en-US" sz="2000" b="1" dirty="0">
                <a:solidFill>
                  <a:srgbClr val="000090"/>
                </a:solidFill>
                <a:latin typeface="Helvetica"/>
                <a:cs typeface="Helvetica"/>
              </a:rPr>
              <a:t> blue cell viability assay</a:t>
            </a:r>
          </a:p>
        </p:txBody>
      </p:sp>
    </p:spTree>
    <p:extLst>
      <p:ext uri="{BB962C8B-B14F-4D97-AF65-F5344CB8AC3E}">
        <p14:creationId xmlns:p14="http://schemas.microsoft.com/office/powerpoint/2010/main" val="6582666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C9F6ECF-6103-324E-9F3E-ECE73820F40B}"/>
              </a:ext>
            </a:extLst>
          </p:cNvPr>
          <p:cNvSpPr txBox="1"/>
          <p:nvPr/>
        </p:nvSpPr>
        <p:spPr>
          <a:xfrm>
            <a:off x="357809" y="1620078"/>
            <a:ext cx="837868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Helvetica" pitchFamily="2" charset="0"/>
              </a:rPr>
              <a:t>open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Excel </a:t>
            </a:r>
            <a:r>
              <a:rPr lang="de-DE" dirty="0" err="1">
                <a:latin typeface="Helvetica" pitchFamily="2" charset="0"/>
              </a:rPr>
              <a:t>workbook</a:t>
            </a:r>
            <a:r>
              <a:rPr lang="de-DE" dirty="0">
                <a:latin typeface="Helvetica" pitchFamily="2" charset="0"/>
              </a:rPr>
              <a:t> ‚</a:t>
            </a:r>
            <a:r>
              <a:rPr lang="de-DE" dirty="0" err="1">
                <a:latin typeface="Helvetica" pitchFamily="2" charset="0"/>
              </a:rPr>
              <a:t>AlamarBlue_Toyocamycin</a:t>
            </a:r>
            <a:r>
              <a:rPr lang="de-DE" dirty="0">
                <a:latin typeface="Helvetica" pitchFamily="2" charset="0"/>
              </a:rPr>
              <a:t>‘ </a:t>
            </a:r>
            <a:r>
              <a:rPr lang="de-DE" dirty="0" err="1">
                <a:latin typeface="Helvetica" pitchFamily="2" charset="0"/>
              </a:rPr>
              <a:t>and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copy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log</a:t>
            </a:r>
            <a:r>
              <a:rPr lang="de-DE" baseline="-25000" dirty="0">
                <a:latin typeface="Helvetica" pitchFamily="2" charset="0"/>
              </a:rPr>
              <a:t>10</a:t>
            </a:r>
            <a:r>
              <a:rPr lang="de-DE" dirty="0">
                <a:latin typeface="Helvetica" pitchFamily="2" charset="0"/>
              </a:rPr>
              <a:t> M </a:t>
            </a:r>
            <a:r>
              <a:rPr lang="de-DE" dirty="0" err="1">
                <a:latin typeface="Helvetica" pitchFamily="2" charset="0"/>
              </a:rPr>
              <a:t>Toyocamycin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concentrations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and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% </a:t>
            </a:r>
            <a:r>
              <a:rPr lang="de-DE" dirty="0" err="1">
                <a:latin typeface="Helvetica" pitchFamily="2" charset="0"/>
              </a:rPr>
              <a:t>survival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into</a:t>
            </a:r>
            <a:r>
              <a:rPr lang="de-DE" dirty="0">
                <a:latin typeface="Helvetica" pitchFamily="2" charset="0"/>
              </a:rPr>
              <a:t> a </a:t>
            </a:r>
            <a:r>
              <a:rPr lang="de-DE" dirty="0" err="1">
                <a:latin typeface="Helvetica" pitchFamily="2" charset="0"/>
              </a:rPr>
              <a:t>new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GraphPad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Prism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file</a:t>
            </a:r>
            <a:r>
              <a:rPr lang="de-DE" dirty="0">
                <a:latin typeface="Helvetica" pitchFamily="2" charset="0"/>
              </a:rPr>
              <a:t> (XY </a:t>
            </a:r>
            <a:r>
              <a:rPr lang="de-DE" dirty="0" err="1">
                <a:latin typeface="Helvetica" pitchFamily="2" charset="0"/>
              </a:rPr>
              <a:t>data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table</a:t>
            </a:r>
            <a:r>
              <a:rPr lang="de-DE" dirty="0">
                <a:latin typeface="Helvetica" pitchFamily="2" charset="0"/>
              </a:rPr>
              <a:t> &amp; </a:t>
            </a:r>
            <a:r>
              <a:rPr lang="de-DE" dirty="0" err="1">
                <a:latin typeface="Helvetica" pitchFamily="2" charset="0"/>
              </a:rPr>
              <a:t>graph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with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mean</a:t>
            </a:r>
            <a:r>
              <a:rPr lang="de-DE" dirty="0">
                <a:latin typeface="Helvetica" pitchFamily="2" charset="0"/>
              </a:rPr>
              <a:t> +/- SD)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>
                <a:latin typeface="Helvetica" pitchFamily="2" charset="0"/>
              </a:rPr>
              <a:t>analyze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data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by</a:t>
            </a:r>
            <a:r>
              <a:rPr lang="de-DE" dirty="0">
                <a:latin typeface="Helvetica" pitchFamily="2" charset="0"/>
              </a:rPr>
              <a:t> non-linear </a:t>
            </a:r>
            <a:r>
              <a:rPr lang="de-DE" dirty="0" err="1">
                <a:latin typeface="Helvetica" pitchFamily="2" charset="0"/>
              </a:rPr>
              <a:t>regression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analysis</a:t>
            </a:r>
            <a:r>
              <a:rPr lang="de-DE" dirty="0">
                <a:latin typeface="Helvetica" pitchFamily="2" charset="0"/>
              </a:rPr>
              <a:t> (-&gt; </a:t>
            </a:r>
            <a:r>
              <a:rPr lang="de-DE" dirty="0" err="1">
                <a:latin typeface="Helvetica" pitchFamily="2" charset="0"/>
              </a:rPr>
              <a:t>Analyze</a:t>
            </a:r>
            <a:r>
              <a:rPr lang="de-DE" dirty="0">
                <a:latin typeface="Helvetica" pitchFamily="2" charset="0"/>
              </a:rPr>
              <a:t> -&gt; XY </a:t>
            </a:r>
            <a:r>
              <a:rPr lang="de-DE" dirty="0" err="1">
                <a:latin typeface="Helvetica" pitchFamily="2" charset="0"/>
              </a:rPr>
              <a:t>analyses</a:t>
            </a:r>
            <a:r>
              <a:rPr lang="de-DE" dirty="0">
                <a:latin typeface="Helvetica" pitchFamily="2" charset="0"/>
              </a:rPr>
              <a:t> -&gt; </a:t>
            </a:r>
            <a:r>
              <a:rPr lang="de-DE" dirty="0" err="1">
                <a:latin typeface="Helvetica" pitchFamily="2" charset="0"/>
              </a:rPr>
              <a:t>Nonlinear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regression</a:t>
            </a:r>
            <a:r>
              <a:rPr lang="de-DE" dirty="0">
                <a:latin typeface="Helvetica" pitchFamily="2" charset="0"/>
              </a:rPr>
              <a:t> (</a:t>
            </a:r>
            <a:r>
              <a:rPr lang="de-DE" dirty="0" err="1">
                <a:latin typeface="Helvetica" pitchFamily="2" charset="0"/>
              </a:rPr>
              <a:t>curve</a:t>
            </a:r>
            <a:r>
              <a:rPr lang="de-DE" dirty="0">
                <a:latin typeface="Helvetica" pitchFamily="2" charset="0"/>
              </a:rPr>
              <a:t> fit) -&gt; OK -&gt; Dose-response </a:t>
            </a:r>
            <a:r>
              <a:rPr lang="de-DE" dirty="0" err="1">
                <a:latin typeface="Helvetica" pitchFamily="2" charset="0"/>
              </a:rPr>
              <a:t>inhibition</a:t>
            </a:r>
            <a:r>
              <a:rPr lang="de-DE" dirty="0">
                <a:latin typeface="Helvetica" pitchFamily="2" charset="0"/>
              </a:rPr>
              <a:t> -&gt; log(</a:t>
            </a:r>
            <a:r>
              <a:rPr lang="de-DE" dirty="0" err="1">
                <a:latin typeface="Helvetica" pitchFamily="2" charset="0"/>
              </a:rPr>
              <a:t>inhibitor</a:t>
            </a:r>
            <a:r>
              <a:rPr lang="de-DE" dirty="0">
                <a:latin typeface="Helvetica" pitchFamily="2" charset="0"/>
              </a:rPr>
              <a:t>) vs. </a:t>
            </a:r>
            <a:r>
              <a:rPr lang="de-DE" dirty="0" err="1">
                <a:latin typeface="Helvetica" pitchFamily="2" charset="0"/>
              </a:rPr>
              <a:t>response</a:t>
            </a:r>
            <a:r>
              <a:rPr lang="de-DE" dirty="0">
                <a:latin typeface="Helvetica" pitchFamily="2" charset="0"/>
              </a:rPr>
              <a:t> – variable </a:t>
            </a:r>
            <a:r>
              <a:rPr lang="de-DE" dirty="0" err="1">
                <a:latin typeface="Helvetica" pitchFamily="2" charset="0"/>
              </a:rPr>
              <a:t>slope</a:t>
            </a:r>
            <a:r>
              <a:rPr lang="de-DE" dirty="0">
                <a:latin typeface="Helvetica" pitchFamily="2" charset="0"/>
              </a:rPr>
              <a:t> (</a:t>
            </a:r>
            <a:r>
              <a:rPr lang="de-DE" dirty="0" err="1">
                <a:latin typeface="Helvetica" pitchFamily="2" charset="0"/>
              </a:rPr>
              <a:t>four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parameters</a:t>
            </a:r>
            <a:r>
              <a:rPr lang="de-DE" dirty="0">
                <a:latin typeface="Helvetica" pitchFamily="2" charset="0"/>
              </a:rPr>
              <a:t>) -&gt; OK)</a:t>
            </a:r>
          </a:p>
          <a:p>
            <a:r>
              <a:rPr lang="de-DE" dirty="0">
                <a:latin typeface="Helvetica" pitchFamily="2" charset="0"/>
                <a:sym typeface="Wingdings" pitchFamily="2" charset="2"/>
              </a:rPr>
              <a:t>     </a:t>
            </a:r>
            <a:r>
              <a:rPr lang="de-DE" dirty="0">
                <a:latin typeface="Helvetica" pitchFamily="2" charset="0"/>
              </a:rPr>
              <a:t>a </a:t>
            </a:r>
            <a:r>
              <a:rPr lang="de-DE" dirty="0" err="1">
                <a:latin typeface="Helvetica" pitchFamily="2" charset="0"/>
              </a:rPr>
              <a:t>new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results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sheet</a:t>
            </a:r>
            <a:r>
              <a:rPr lang="de-DE" dirty="0">
                <a:latin typeface="Helvetica" pitchFamily="2" charset="0"/>
              </a:rPr>
              <a:t> will </a:t>
            </a:r>
            <a:r>
              <a:rPr lang="de-DE" dirty="0" err="1">
                <a:latin typeface="Helvetica" pitchFamily="2" charset="0"/>
              </a:rPr>
              <a:t>appear</a:t>
            </a:r>
            <a:r>
              <a:rPr lang="de-DE" dirty="0">
                <a:latin typeface="Helvetica" pitchFamily="2" charset="0"/>
              </a:rPr>
              <a:t> in </a:t>
            </a:r>
            <a:r>
              <a:rPr lang="de-DE" dirty="0" err="1">
                <a:latin typeface="Helvetica" pitchFamily="2" charset="0"/>
              </a:rPr>
              <a:t>Prism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that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shows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you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IC</a:t>
            </a:r>
            <a:r>
              <a:rPr lang="de-DE" baseline="-25000" dirty="0">
                <a:latin typeface="Helvetica" pitchFamily="2" charset="0"/>
              </a:rPr>
              <a:t>50 </a:t>
            </a:r>
            <a:r>
              <a:rPr lang="de-DE" dirty="0" err="1">
                <a:latin typeface="Helvetica" pitchFamily="2" charset="0"/>
              </a:rPr>
              <a:t>value</a:t>
            </a:r>
            <a:endParaRPr lang="de-DE" dirty="0">
              <a:latin typeface="Helvetica" pitchFamily="2" charset="0"/>
            </a:endParaRPr>
          </a:p>
          <a:p>
            <a:r>
              <a:rPr lang="de-DE" dirty="0">
                <a:latin typeface="Helvetica" pitchFamily="2" charset="0"/>
              </a:rPr>
              <a:t>    </a:t>
            </a:r>
            <a:r>
              <a:rPr lang="de-DE" dirty="0">
                <a:latin typeface="Helvetica" pitchFamily="2" charset="0"/>
                <a:sym typeface="Wingdings" pitchFamily="2" charset="2"/>
              </a:rPr>
              <a:t> a </a:t>
            </a:r>
            <a:r>
              <a:rPr lang="de-DE" dirty="0" err="1">
                <a:latin typeface="Helvetica" pitchFamily="2" charset="0"/>
              </a:rPr>
              <a:t>curve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resulting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from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non-linear </a:t>
            </a:r>
            <a:r>
              <a:rPr lang="de-DE" dirty="0" err="1">
                <a:latin typeface="Helvetica" pitchFamily="2" charset="0"/>
              </a:rPr>
              <a:t>regression</a:t>
            </a:r>
            <a:r>
              <a:rPr lang="de-DE" dirty="0">
                <a:latin typeface="Helvetica" pitchFamily="2" charset="0"/>
              </a:rPr>
              <a:t> will </a:t>
            </a:r>
            <a:r>
              <a:rPr lang="de-DE" dirty="0" err="1">
                <a:latin typeface="Helvetica" pitchFamily="2" charset="0"/>
              </a:rPr>
              <a:t>appear</a:t>
            </a:r>
            <a:r>
              <a:rPr lang="de-DE" dirty="0">
                <a:latin typeface="Helvetica" pitchFamily="2" charset="0"/>
              </a:rPr>
              <a:t> in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chart</a:t>
            </a:r>
            <a:endParaRPr lang="de-DE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Helvetica" pitchFamily="2" charset="0"/>
              </a:rPr>
              <a:t>Enter IC</a:t>
            </a:r>
            <a:r>
              <a:rPr lang="de-DE" baseline="-25000" dirty="0">
                <a:latin typeface="Helvetica" pitchFamily="2" charset="0"/>
              </a:rPr>
              <a:t>50 </a:t>
            </a:r>
            <a:r>
              <a:rPr lang="de-DE" dirty="0" err="1">
                <a:latin typeface="Helvetica" pitchFamily="2" charset="0"/>
              </a:rPr>
              <a:t>values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into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table</a:t>
            </a:r>
            <a:r>
              <a:rPr lang="de-DE" dirty="0">
                <a:latin typeface="Helvetica" pitchFamily="2" charset="0"/>
              </a:rPr>
              <a:t> 1</a:t>
            </a:r>
          </a:p>
          <a:p>
            <a:endParaRPr lang="de-DE" dirty="0">
              <a:latin typeface="Helvetica" pitchFamily="2" charset="0"/>
            </a:endParaRPr>
          </a:p>
        </p:txBody>
      </p:sp>
      <p:pic>
        <p:nvPicPr>
          <p:cNvPr id="7" name="Picture 2" descr="Bildergebnis für graphpad prism">
            <a:extLst>
              <a:ext uri="{FF2B5EF4-FFF2-40B4-BE49-F238E27FC236}">
                <a16:creationId xmlns:a16="http://schemas.microsoft.com/office/drawing/2014/main" id="{87D94539-7899-AE45-AAA5-6A57951C8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9710" y="1620078"/>
            <a:ext cx="2242238" cy="224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EE1E8DB-9061-0840-B064-72FA645517F8}"/>
              </a:ext>
            </a:extLst>
          </p:cNvPr>
          <p:cNvSpPr txBox="1"/>
          <p:nvPr/>
        </p:nvSpPr>
        <p:spPr>
          <a:xfrm>
            <a:off x="3238519" y="342991"/>
            <a:ext cx="571496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90"/>
                </a:solidFill>
                <a:latin typeface="Helvetica"/>
                <a:cs typeface="Helvetica"/>
              </a:rPr>
              <a:t>Day 4: </a:t>
            </a:r>
            <a:r>
              <a:rPr lang="en-US" sz="2400" b="1" dirty="0" err="1">
                <a:solidFill>
                  <a:srgbClr val="000090"/>
                </a:solidFill>
                <a:latin typeface="Helvetica"/>
                <a:cs typeface="Helvetica"/>
              </a:rPr>
              <a:t>Alamar</a:t>
            </a:r>
            <a:r>
              <a:rPr lang="en-US" sz="2400" b="1" dirty="0">
                <a:solidFill>
                  <a:srgbClr val="000090"/>
                </a:solidFill>
                <a:latin typeface="Helvetica"/>
                <a:cs typeface="Helvetica"/>
              </a:rPr>
              <a:t> blue cell viability assay</a:t>
            </a:r>
          </a:p>
        </p:txBody>
      </p:sp>
    </p:spTree>
    <p:extLst>
      <p:ext uri="{BB962C8B-B14F-4D97-AF65-F5344CB8AC3E}">
        <p14:creationId xmlns:p14="http://schemas.microsoft.com/office/powerpoint/2010/main" val="36359988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AE1D69F-F9AE-EF40-8842-63D8CE0179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6339300"/>
              </p:ext>
            </p:extLst>
          </p:nvPr>
        </p:nvGraphicFramePr>
        <p:xfrm>
          <a:off x="3276600" y="1499931"/>
          <a:ext cx="5638800" cy="29889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80260">
                  <a:extLst>
                    <a:ext uri="{9D8B030D-6E8A-4147-A177-3AD203B41FA5}">
                      <a16:colId xmlns:a16="http://schemas.microsoft.com/office/drawing/2014/main" val="1925528416"/>
                    </a:ext>
                  </a:extLst>
                </a:gridCol>
                <a:gridCol w="1386840">
                  <a:extLst>
                    <a:ext uri="{9D8B030D-6E8A-4147-A177-3AD203B41FA5}">
                      <a16:colId xmlns:a16="http://schemas.microsoft.com/office/drawing/2014/main" val="4159021531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388308563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824090267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1837359435"/>
                    </a:ext>
                  </a:extLst>
                </a:gridCol>
              </a:tblGrid>
              <a:tr h="27940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cell line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DE" sz="12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632375"/>
                  </a:ext>
                </a:extLst>
              </a:tr>
              <a:tr h="27940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replicate #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59949714"/>
                  </a:ext>
                </a:extLst>
              </a:tr>
              <a:tr h="244475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PDT logarithmic growth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5040843"/>
                  </a:ext>
                </a:extLst>
              </a:tr>
              <a:tr h="27749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growth to stationary phase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time point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73583625"/>
                  </a:ext>
                </a:extLst>
              </a:tr>
              <a:tr h="353060">
                <a:tc v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max. density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53238977"/>
                  </a:ext>
                </a:extLst>
              </a:tr>
              <a:tr h="29210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protein expression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(intensity counts normalized to PFR &amp; WT set to 100%)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PKAR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59970103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PKAC1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0523255"/>
                  </a:ext>
                </a:extLst>
              </a:tr>
              <a:tr h="37401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VASP assay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% basal VASP phosphorylation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34539058"/>
                  </a:ext>
                </a:extLst>
              </a:tr>
              <a:tr h="343535">
                <a:tc v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fold induction</a:t>
                      </a:r>
                      <a:endParaRPr lang="en-DE" sz="12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upon Toyo treatment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8854914"/>
                  </a:ext>
                </a:extLst>
              </a:tr>
              <a:tr h="240665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Alamar blue assay Toyo EC</a:t>
                      </a:r>
                      <a:r>
                        <a:rPr lang="en-US" sz="1000" baseline="-25000">
                          <a:effectLst/>
                        </a:rPr>
                        <a:t>50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D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D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4777944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E1BFD2E-208B-E444-9414-D019316B9E2C}"/>
              </a:ext>
            </a:extLst>
          </p:cNvPr>
          <p:cNvSpPr txBox="1"/>
          <p:nvPr/>
        </p:nvSpPr>
        <p:spPr>
          <a:xfrm>
            <a:off x="3568383" y="289279"/>
            <a:ext cx="5157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90"/>
                </a:solidFill>
                <a:latin typeface="Helvetica"/>
                <a:cs typeface="Helvetica"/>
              </a:rPr>
              <a:t>Fill out Table 1 for each of the 5 cell lines</a:t>
            </a:r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35D08824-0E2F-8942-9D93-7359519A2544}"/>
              </a:ext>
            </a:extLst>
          </p:cNvPr>
          <p:cNvSpPr/>
          <p:nvPr/>
        </p:nvSpPr>
        <p:spPr>
          <a:xfrm>
            <a:off x="1911824" y="4135275"/>
            <a:ext cx="1364776" cy="477671"/>
          </a:xfrm>
          <a:prstGeom prst="rightArrow">
            <a:avLst/>
          </a:prstGeom>
          <a:solidFill>
            <a:srgbClr val="EC6F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5175780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FD4A5F8-CA44-4D4A-B2B9-78DA60EA6AFB}"/>
              </a:ext>
            </a:extLst>
          </p:cNvPr>
          <p:cNvSpPr txBox="1"/>
          <p:nvPr/>
        </p:nvSpPr>
        <p:spPr>
          <a:xfrm>
            <a:off x="357809" y="1620078"/>
            <a:ext cx="83786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Helvetica" pitchFamily="2" charset="0"/>
              </a:rPr>
              <a:t>Export PDFs </a:t>
            </a:r>
            <a:r>
              <a:rPr lang="de-DE" dirty="0" err="1">
                <a:latin typeface="Helvetica" pitchFamily="2" charset="0"/>
              </a:rPr>
              <a:t>of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graphs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for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your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protocol</a:t>
            </a:r>
            <a:endParaRPr lang="de-DE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Helvetica" pitchFamily="2" charset="0"/>
              </a:rPr>
              <a:t>Interpret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results</a:t>
            </a:r>
            <a:r>
              <a:rPr lang="de-DE" dirty="0">
                <a:latin typeface="Helvetica" pitchFamily="2" charset="0"/>
              </a:rPr>
              <a:t>: do </a:t>
            </a:r>
            <a:r>
              <a:rPr lang="de-DE" dirty="0" err="1">
                <a:latin typeface="Helvetica" pitchFamily="2" charset="0"/>
              </a:rPr>
              <a:t>you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observe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differences</a:t>
            </a:r>
            <a:r>
              <a:rPr lang="de-DE" dirty="0">
                <a:latin typeface="Helvetica" pitchFamily="2" charset="0"/>
              </a:rPr>
              <a:t> in </a:t>
            </a:r>
            <a:r>
              <a:rPr lang="de-DE" dirty="0" err="1">
                <a:latin typeface="Helvetica" pitchFamily="2" charset="0"/>
              </a:rPr>
              <a:t>sensitivity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to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Toyocamycin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between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different </a:t>
            </a:r>
            <a:r>
              <a:rPr lang="de-DE" dirty="0" err="1">
                <a:latin typeface="Helvetica" pitchFamily="2" charset="0"/>
              </a:rPr>
              <a:t>cell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lines</a:t>
            </a:r>
            <a:r>
              <a:rPr lang="de-DE" dirty="0">
                <a:latin typeface="Helvetica" pitchFamily="2" charset="0"/>
              </a:rPr>
              <a:t>? Do PKAR </a:t>
            </a:r>
            <a:r>
              <a:rPr lang="de-DE" dirty="0" err="1">
                <a:latin typeface="Helvetica" pitchFamily="2" charset="0"/>
              </a:rPr>
              <a:t>mutations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have</a:t>
            </a:r>
            <a:r>
              <a:rPr lang="de-DE" dirty="0">
                <a:latin typeface="Helvetica" pitchFamily="2" charset="0"/>
              </a:rPr>
              <a:t> an </a:t>
            </a:r>
            <a:r>
              <a:rPr lang="de-DE" dirty="0" err="1">
                <a:latin typeface="Helvetica" pitchFamily="2" charset="0"/>
              </a:rPr>
              <a:t>impact</a:t>
            </a:r>
            <a:r>
              <a:rPr lang="de-DE" dirty="0">
                <a:latin typeface="Helvetica" pitchFamily="2" charset="0"/>
              </a:rPr>
              <a:t> on </a:t>
            </a:r>
            <a:r>
              <a:rPr lang="de-DE" dirty="0" err="1">
                <a:latin typeface="Helvetica" pitchFamily="2" charset="0"/>
              </a:rPr>
              <a:t>sensitivity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to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Toyocamycin</a:t>
            </a:r>
            <a:r>
              <a:rPr lang="de-DE" dirty="0">
                <a:latin typeface="Helvetica" pitchFamily="2" charset="0"/>
              </a:rPr>
              <a:t>? Do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results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match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your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expectations</a:t>
            </a:r>
            <a:r>
              <a:rPr lang="de-DE" dirty="0">
                <a:latin typeface="Helvetica" pitchFamily="2" charset="0"/>
              </a:rPr>
              <a:t>? </a:t>
            </a:r>
          </a:p>
          <a:p>
            <a:endParaRPr lang="de-DE" dirty="0">
              <a:latin typeface="Helvetica" pitchFamily="2" charset="0"/>
            </a:endParaRPr>
          </a:p>
          <a:p>
            <a:endParaRPr lang="de-DE" dirty="0">
              <a:latin typeface="Helvetica" pitchFamily="2" charset="0"/>
            </a:endParaRPr>
          </a:p>
        </p:txBody>
      </p:sp>
      <p:pic>
        <p:nvPicPr>
          <p:cNvPr id="9" name="Picture 2" descr="Bildergebnis für graphpad prism">
            <a:extLst>
              <a:ext uri="{FF2B5EF4-FFF2-40B4-BE49-F238E27FC236}">
                <a16:creationId xmlns:a16="http://schemas.microsoft.com/office/drawing/2014/main" id="{22CBCCA6-2F8E-9A46-B83F-2C5E5D1EA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4300" y="1736677"/>
            <a:ext cx="2242238" cy="224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5184EE-4C4E-F144-BA3F-761D7260F89A}"/>
              </a:ext>
            </a:extLst>
          </p:cNvPr>
          <p:cNvSpPr txBox="1"/>
          <p:nvPr/>
        </p:nvSpPr>
        <p:spPr>
          <a:xfrm>
            <a:off x="3356308" y="342991"/>
            <a:ext cx="5479385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000090"/>
                </a:solidFill>
                <a:latin typeface="Helvetica"/>
                <a:cs typeface="Helvetica"/>
              </a:rPr>
              <a:t>Alamar</a:t>
            </a:r>
            <a:r>
              <a:rPr lang="en-US" sz="2800" b="1" dirty="0">
                <a:solidFill>
                  <a:srgbClr val="000090"/>
                </a:solidFill>
                <a:latin typeface="Helvetica"/>
                <a:cs typeface="Helvetica"/>
              </a:rPr>
              <a:t> blue cell viability assay</a:t>
            </a:r>
          </a:p>
        </p:txBody>
      </p:sp>
    </p:spTree>
    <p:extLst>
      <p:ext uri="{BB962C8B-B14F-4D97-AF65-F5344CB8AC3E}">
        <p14:creationId xmlns:p14="http://schemas.microsoft.com/office/powerpoint/2010/main" val="36770602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FD4A5F8-CA44-4D4A-B2B9-78DA60EA6AFB}"/>
              </a:ext>
            </a:extLst>
          </p:cNvPr>
          <p:cNvSpPr txBox="1"/>
          <p:nvPr/>
        </p:nvSpPr>
        <p:spPr>
          <a:xfrm>
            <a:off x="357809" y="1620078"/>
            <a:ext cx="83786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>
                <a:latin typeface="Helvetica" pitchFamily="2" charset="0"/>
              </a:rPr>
              <a:t>repeat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procedure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with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the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b="1" dirty="0">
                <a:latin typeface="Helvetica" pitchFamily="2" charset="0"/>
              </a:rPr>
              <a:t>‚</a:t>
            </a:r>
            <a:r>
              <a:rPr lang="de-DE" b="1" dirty="0" err="1">
                <a:latin typeface="Helvetica" pitchFamily="2" charset="0"/>
              </a:rPr>
              <a:t>AlamarBlue_trypan_blue</a:t>
            </a:r>
            <a:r>
              <a:rPr lang="de-DE" b="1" dirty="0">
                <a:latin typeface="Helvetica" pitchFamily="2" charset="0"/>
              </a:rPr>
              <a:t>‘</a:t>
            </a:r>
            <a:r>
              <a:rPr lang="de-DE" dirty="0">
                <a:latin typeface="Helvetica" pitchFamily="2" charset="0"/>
              </a:rPr>
              <a:t> Excel </a:t>
            </a:r>
            <a:r>
              <a:rPr lang="de-DE" dirty="0" err="1">
                <a:latin typeface="Helvetica" pitchFamily="2" charset="0"/>
              </a:rPr>
              <a:t>file</a:t>
            </a:r>
            <a:r>
              <a:rPr lang="de-DE" dirty="0">
                <a:latin typeface="Helvetica" pitchFamily="2" charset="0"/>
              </a:rPr>
              <a:t> (</a:t>
            </a:r>
            <a:r>
              <a:rPr lang="de-DE" dirty="0" err="1">
                <a:latin typeface="Helvetica" pitchFamily="2" charset="0"/>
              </a:rPr>
              <a:t>only</a:t>
            </a:r>
            <a:r>
              <a:rPr lang="de-DE" dirty="0">
                <a:latin typeface="Helvetica" pitchFamily="2" charset="0"/>
              </a:rPr>
              <a:t> wild type </a:t>
            </a:r>
            <a:r>
              <a:rPr lang="de-DE" dirty="0" err="1">
                <a:latin typeface="Helvetica" pitchFamily="2" charset="0"/>
              </a:rPr>
              <a:t>and</a:t>
            </a:r>
            <a:r>
              <a:rPr lang="de-DE" dirty="0">
                <a:latin typeface="Helvetica" pitchFamily="2" charset="0"/>
              </a:rPr>
              <a:t> knock out </a:t>
            </a:r>
            <a:r>
              <a:rPr lang="de-DE" dirty="0" err="1">
                <a:latin typeface="Helvetica" pitchFamily="2" charset="0"/>
              </a:rPr>
              <a:t>were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included</a:t>
            </a:r>
            <a:r>
              <a:rPr lang="de-DE" dirty="0">
                <a:latin typeface="Helvetica" pitchFamily="2" charset="0"/>
              </a:rPr>
              <a:t> in </a:t>
            </a:r>
            <a:r>
              <a:rPr lang="de-DE" dirty="0" err="1">
                <a:latin typeface="Helvetica" pitchFamily="2" charset="0"/>
              </a:rPr>
              <a:t>this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assay</a:t>
            </a:r>
            <a:r>
              <a:rPr lang="de-DE" dirty="0">
                <a:latin typeface="Helvetica" pitchFamily="2" charset="0"/>
              </a:rPr>
              <a:t>) </a:t>
            </a:r>
            <a:r>
              <a:rPr lang="de-DE" dirty="0" err="1">
                <a:latin typeface="Helvetica" pitchFamily="2" charset="0"/>
              </a:rPr>
              <a:t>and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determine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whether</a:t>
            </a:r>
            <a:r>
              <a:rPr lang="de-DE" dirty="0">
                <a:latin typeface="Helvetica" pitchFamily="2" charset="0"/>
              </a:rPr>
              <a:t> PKAR </a:t>
            </a:r>
            <a:r>
              <a:rPr lang="de-DE" dirty="0" err="1">
                <a:latin typeface="Helvetica" pitchFamily="2" charset="0"/>
              </a:rPr>
              <a:t>may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be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involved</a:t>
            </a:r>
            <a:r>
              <a:rPr lang="de-DE" dirty="0">
                <a:latin typeface="Helvetica" pitchFamily="2" charset="0"/>
              </a:rPr>
              <a:t> in </a:t>
            </a:r>
            <a:r>
              <a:rPr lang="de-DE" dirty="0" err="1">
                <a:latin typeface="Helvetica" pitchFamily="2" charset="0"/>
              </a:rPr>
              <a:t>conferring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sensitivity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to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trypan</a:t>
            </a:r>
            <a:r>
              <a:rPr lang="de-DE" dirty="0">
                <a:latin typeface="Helvetica" pitchFamily="2" charset="0"/>
              </a:rPr>
              <a:t> </a:t>
            </a:r>
            <a:r>
              <a:rPr lang="de-DE" dirty="0" err="1">
                <a:latin typeface="Helvetica" pitchFamily="2" charset="0"/>
              </a:rPr>
              <a:t>blue</a:t>
            </a:r>
            <a:endParaRPr lang="de-DE" dirty="0">
              <a:latin typeface="Helvetica" pitchFamily="2" charset="0"/>
            </a:endParaRPr>
          </a:p>
          <a:p>
            <a:endParaRPr lang="de-DE" dirty="0">
              <a:latin typeface="Helvetica" pitchFamily="2" charset="0"/>
            </a:endParaRPr>
          </a:p>
          <a:p>
            <a:endParaRPr lang="de-DE" dirty="0">
              <a:latin typeface="Helvetica" pitchFamily="2" charset="0"/>
            </a:endParaRPr>
          </a:p>
        </p:txBody>
      </p:sp>
      <p:pic>
        <p:nvPicPr>
          <p:cNvPr id="9" name="Picture 2" descr="Bildergebnis für graphpad prism">
            <a:extLst>
              <a:ext uri="{FF2B5EF4-FFF2-40B4-BE49-F238E27FC236}">
                <a16:creationId xmlns:a16="http://schemas.microsoft.com/office/drawing/2014/main" id="{22CBCCA6-2F8E-9A46-B83F-2C5E5D1EA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4300" y="1736677"/>
            <a:ext cx="2242238" cy="224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5184EE-4C4E-F144-BA3F-761D7260F89A}"/>
              </a:ext>
            </a:extLst>
          </p:cNvPr>
          <p:cNvSpPr txBox="1"/>
          <p:nvPr/>
        </p:nvSpPr>
        <p:spPr>
          <a:xfrm>
            <a:off x="3356308" y="342991"/>
            <a:ext cx="5479385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000090"/>
                </a:solidFill>
                <a:latin typeface="Helvetica"/>
                <a:cs typeface="Helvetica"/>
              </a:rPr>
              <a:t>Alamar</a:t>
            </a:r>
            <a:r>
              <a:rPr lang="en-US" sz="2800" b="1" dirty="0">
                <a:solidFill>
                  <a:srgbClr val="000090"/>
                </a:solidFill>
                <a:latin typeface="Helvetica"/>
                <a:cs typeface="Helvetica"/>
              </a:rPr>
              <a:t> blue cell viability assay</a:t>
            </a:r>
          </a:p>
        </p:txBody>
      </p:sp>
    </p:spTree>
    <p:extLst>
      <p:ext uri="{BB962C8B-B14F-4D97-AF65-F5344CB8AC3E}">
        <p14:creationId xmlns:p14="http://schemas.microsoft.com/office/powerpoint/2010/main" val="24387099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4770</TotalTime>
  <Words>2668</Words>
  <Application>Microsoft Macintosh PowerPoint</Application>
  <PresentationFormat>Widescreen</PresentationFormat>
  <Paragraphs>558</Paragraphs>
  <Slides>52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0" baseType="lpstr">
      <vt:lpstr>Arial</vt:lpstr>
      <vt:lpstr>Calibri</vt:lpstr>
      <vt:lpstr>Calibri Light</vt:lpstr>
      <vt:lpstr>Cambria</vt:lpstr>
      <vt:lpstr>Helvetica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Viability Assays</vt:lpstr>
      <vt:lpstr>Viability &amp; Cytotoxicity Assays</vt:lpstr>
      <vt:lpstr>Viability Assays</vt:lpstr>
      <vt:lpstr>Assay read-out</vt:lpstr>
      <vt:lpstr>Dye Exclusion Assay</vt:lpstr>
      <vt:lpstr>PowerPoint Presentation</vt:lpstr>
      <vt:lpstr>Measurement of redox potential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Practical course  Drug Target Identification in Tropical Pathogens</dc:title>
  <dc:creator>Sabine Bachmaier</dc:creator>
  <cp:lastModifiedBy>S. Bachmaier</cp:lastModifiedBy>
  <cp:revision>107</cp:revision>
  <dcterms:created xsi:type="dcterms:W3CDTF">2020-06-04T13:02:05Z</dcterms:created>
  <dcterms:modified xsi:type="dcterms:W3CDTF">2021-06-29T11:55:09Z</dcterms:modified>
</cp:coreProperties>
</file>