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media1.mp4" ContentType="video/unknown"/>
  <Override PartName="/ppt/media/media2.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1pPr>
    <a:lvl2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2pPr>
    <a:lvl3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3pPr>
    <a:lvl4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4pPr>
    <a:lvl5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5pPr>
    <a:lvl6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6pPr>
    <a:lvl7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7pPr>
    <a:lvl8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8pPr>
    <a:lvl9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venir Next Regular"/>
          <a:ea typeface="Avenir Next Regular"/>
          <a:cs typeface="Avenir Next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
          <a:latin typeface="Avenir Next Demi Bold"/>
          <a:ea typeface="Avenir Next Demi Bold"/>
          <a:cs typeface="Avenir Next Demi 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Avenir Next Demi Bold"/>
          <a:ea typeface="Avenir Next Demi Bold"/>
          <a:cs typeface="Avenir Next Demi 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Avenir Next Demi Bold"/>
          <a:ea typeface="Avenir Next Demi Bold"/>
          <a:cs typeface="Avenir Next Demi 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Avenir Next Regular"/>
          <a:ea typeface="Avenir Next Regular"/>
          <a:cs typeface="Avenir Next Regular"/>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E3E5E8"/>
          </a:solidFill>
        </a:fill>
      </a:tcStyle>
    </a:band2H>
    <a:firstCol>
      <a:tcTxStyle b="on" i="off">
        <a:font>
          <a:latin typeface="Avenir Next Demi Bold"/>
          <a:ea typeface="Avenir Next Demi Bold"/>
          <a:cs typeface="Avenir Next Demi 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Avenir Next Regular"/>
          <a:ea typeface="Avenir Next Regular"/>
          <a:cs typeface="Avenir Next Regular"/>
        </a:font>
        <a:srgbClr val="000000"/>
      </a:tcTxStyle>
      <a:tcStyle>
        <a:tcBdr>
          <a:left>
            <a:ln w="12700" cap="flat">
              <a:noFill/>
              <a:miter lim="400000"/>
            </a:ln>
          </a:left>
          <a:right>
            <a:ln w="12700" cap="flat">
              <a:noFill/>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Avenir Next Regular"/>
          <a:ea typeface="Avenir Next Regular"/>
          <a:cs typeface="Avenir Next Regular"/>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CEEEE"/>
          </a:solidFill>
        </a:fill>
      </a:tcStyle>
    </a:band2H>
    <a:firstCol>
      <a:tcTxStyle b="on" i="off">
        <a:font>
          <a:latin typeface="Avenir Next Demi Bold"/>
          <a:ea typeface="Avenir Next Demi Bold"/>
          <a:cs typeface="Avenir Next Demi 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Avenir Next Regular"/>
          <a:ea typeface="Avenir Next Regular"/>
          <a:cs typeface="Avenir Next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Avenir Next Demi Bold"/>
          <a:ea typeface="Avenir Next Demi Bold"/>
          <a:cs typeface="Avenir Next Demi 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Avenir Next Regular"/>
          <a:ea typeface="Avenir Next Regular"/>
          <a:cs typeface="Avenir Next Regular"/>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9036"/>
              <a:lumOff val="17111"/>
            </a:schemeClr>
          </a:solidFill>
        </a:fill>
      </a:tcStyle>
    </a:band2H>
    <a:firstCol>
      <a:tcTxStyle b="on" i="off">
        <a:font>
          <a:latin typeface="Avenir Next Demi Bold"/>
          <a:ea typeface="Avenir Next Demi Bold"/>
          <a:cs typeface="Avenir Next Demi 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Avenir Next Demi Bold"/>
          <a:ea typeface="Avenir Next Demi Bold"/>
          <a:cs typeface="Avenir Next Demi 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noFill/>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Avenir Next Demi Bold"/>
          <a:ea typeface="Avenir Next Demi Bold"/>
          <a:cs typeface="Avenir Next Demi 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Avenir Next Regular"/>
          <a:ea typeface="Avenir Next Regular"/>
          <a:cs typeface="Avenir Next Regular"/>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b="def" i="def"/>
      <a:tcStyle>
        <a:tcBdr/>
        <a:fill>
          <a:solidFill>
            <a:srgbClr val="ECEEEF"/>
          </a:solidFill>
        </a:fill>
      </a:tcStyle>
    </a:band2H>
    <a:firstCol>
      <a:tcTxStyle b="on" i="off">
        <a:font>
          <a:latin typeface="Avenir Next Demi Bold"/>
          <a:ea typeface="Avenir Next Demi Bold"/>
          <a:cs typeface="Avenir Next Demi 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Avenir Next Demi Bold"/>
          <a:ea typeface="Avenir Next Demi Bold"/>
          <a:cs typeface="Avenir Next Demi 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Avenir Next Demi Bold"/>
          <a:ea typeface="Avenir Next Demi Bold"/>
          <a:cs typeface="Avenir Next Demi 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Avenir Next Regular"/>
          <a:ea typeface="Avenir Next Regular"/>
          <a:cs typeface="Avenir Next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F"/>
          </a:solidFill>
        </a:fill>
      </a:tcStyle>
    </a:band2H>
    <a:firstCol>
      <a:tcTxStyle b="on" i="off">
        <a:font>
          <a:latin typeface="Avenir Next Demi Bold"/>
          <a:ea typeface="Avenir Next Demi Bold"/>
          <a:cs typeface="Avenir Next Demi 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Avenir Next Demi Bold"/>
          <a:ea typeface="Avenir Next Demi Bold"/>
          <a:cs typeface="Avenir Next Demi 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Avenir Next Demi Bold"/>
          <a:ea typeface="Avenir Next Demi Bold"/>
          <a:cs typeface="Avenir Next Demi 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p:spTree>
      <p:nvGrpSpPr>
        <p:cNvPr id="1" name=""/>
        <p:cNvGrpSpPr/>
        <p:nvPr/>
      </p:nvGrpSpPr>
      <p:grpSpPr>
        <a:xfrm>
          <a:off x="0" y="0"/>
          <a:ext cx="0" cy="0"/>
          <a:chOff x="0" y="0"/>
          <a:chExt cx="0" cy="0"/>
        </a:xfrm>
      </p:grpSpPr>
      <p:sp>
        <p:nvSpPr>
          <p:cNvPr id="11" name="Autor y fecha"/>
          <p:cNvSpPr txBox="1"/>
          <p:nvPr>
            <p:ph type="body" sz="quarter" idx="13" hasCustomPrompt="1"/>
          </p:nvPr>
        </p:nvSpPr>
        <p:spPr>
          <a:xfrm>
            <a:off x="1219200" y="11986162"/>
            <a:ext cx="21945599" cy="605791"/>
          </a:xfrm>
          <a:prstGeom prst="rect">
            <a:avLst/>
          </a:prstGeom>
        </p:spPr>
        <p:txBody>
          <a:bodyPr/>
          <a:lstStyle>
            <a:lvl1pPr marL="0" indent="0" algn="ctr" defTabSz="808990">
              <a:lnSpc>
                <a:spcPct val="100000"/>
              </a:lnSpc>
              <a:spcBef>
                <a:spcPts val="0"/>
              </a:spcBef>
              <a:buSzTx/>
              <a:buNone/>
              <a:defRPr spc="-29" sz="2940">
                <a:latin typeface="Avenir Next Medium"/>
                <a:ea typeface="Avenir Next Medium"/>
                <a:cs typeface="Avenir Next Medium"/>
                <a:sym typeface="Avenir Next Medium"/>
              </a:defRPr>
            </a:lvl1pPr>
          </a:lstStyle>
          <a:p>
            <a:pPr/>
            <a:r>
              <a:t>Autor y fecha</a:t>
            </a:r>
          </a:p>
        </p:txBody>
      </p:sp>
      <p:sp>
        <p:nvSpPr>
          <p:cNvPr id="12" name="Título de la presentación"/>
          <p:cNvSpPr txBox="1"/>
          <p:nvPr>
            <p:ph type="title" hasCustomPrompt="1"/>
          </p:nvPr>
        </p:nvSpPr>
        <p:spPr>
          <a:xfrm>
            <a:off x="1219200" y="3543300"/>
            <a:ext cx="21945600" cy="4267200"/>
          </a:xfrm>
          <a:prstGeom prst="rect">
            <a:avLst/>
          </a:prstGeom>
        </p:spPr>
        <p:txBody>
          <a:bodyPr anchor="b"/>
          <a:lstStyle>
            <a:lvl1pPr>
              <a:defRPr spc="-128" sz="12800"/>
            </a:lvl1pPr>
          </a:lstStyle>
          <a:p>
            <a:pPr/>
            <a:r>
              <a:t>Título de la presentación</a:t>
            </a:r>
          </a:p>
        </p:txBody>
      </p:sp>
      <p:sp>
        <p:nvSpPr>
          <p:cNvPr id="13" name="Nivel de texto 1…"/>
          <p:cNvSpPr txBox="1"/>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pc="-59" sz="6000">
                <a:latin typeface="Avenir Next Demi Bold"/>
                <a:ea typeface="Avenir Next Demi Bold"/>
                <a:cs typeface="Avenir Next Demi Bold"/>
                <a:sym typeface="Avenir Next Demi Bold"/>
              </a:defRPr>
            </a:lvl1pPr>
            <a:lvl2pPr marL="0" indent="0" algn="ctr" defTabSz="825500">
              <a:lnSpc>
                <a:spcPct val="100000"/>
              </a:lnSpc>
              <a:spcBef>
                <a:spcPts val="0"/>
              </a:spcBef>
              <a:buSzTx/>
              <a:buNone/>
              <a:defRPr spc="-59" sz="6000">
                <a:latin typeface="Avenir Next Demi Bold"/>
                <a:ea typeface="Avenir Next Demi Bold"/>
                <a:cs typeface="Avenir Next Demi Bold"/>
                <a:sym typeface="Avenir Next Demi Bold"/>
              </a:defRPr>
            </a:lvl2pPr>
            <a:lvl3pPr marL="0" indent="0" algn="ctr" defTabSz="825500">
              <a:lnSpc>
                <a:spcPct val="100000"/>
              </a:lnSpc>
              <a:spcBef>
                <a:spcPts val="0"/>
              </a:spcBef>
              <a:buSzTx/>
              <a:buNone/>
              <a:defRPr spc="-59" sz="6000">
                <a:latin typeface="Avenir Next Demi Bold"/>
                <a:ea typeface="Avenir Next Demi Bold"/>
                <a:cs typeface="Avenir Next Demi Bold"/>
                <a:sym typeface="Avenir Next Demi Bold"/>
              </a:defRPr>
            </a:lvl3pPr>
            <a:lvl4pPr marL="0" indent="0" algn="ctr" defTabSz="825500">
              <a:lnSpc>
                <a:spcPct val="100000"/>
              </a:lnSpc>
              <a:spcBef>
                <a:spcPts val="0"/>
              </a:spcBef>
              <a:buSzTx/>
              <a:buNone/>
              <a:defRPr spc="-59" sz="6000">
                <a:latin typeface="Avenir Next Demi Bold"/>
                <a:ea typeface="Avenir Next Demi Bold"/>
                <a:cs typeface="Avenir Next Demi Bold"/>
                <a:sym typeface="Avenir Next Demi Bold"/>
              </a:defRPr>
            </a:lvl4pPr>
            <a:lvl5pPr marL="0" indent="0" algn="ctr" defTabSz="825500">
              <a:lnSpc>
                <a:spcPct val="100000"/>
              </a:lnSpc>
              <a:spcBef>
                <a:spcPts val="0"/>
              </a:spcBef>
              <a:buSzTx/>
              <a:buNone/>
              <a:defRPr spc="-59" sz="6000">
                <a:latin typeface="Avenir Next Demi Bold"/>
                <a:ea typeface="Avenir Next Demi Bold"/>
                <a:cs typeface="Avenir Next Demi Bold"/>
                <a:sym typeface="Avenir Next Demi Bold"/>
              </a:defRPr>
            </a:lvl5pPr>
          </a:lstStyle>
          <a:p>
            <a:pPr/>
            <a:r>
              <a:t>Subtítulo de la presentación</a:t>
            </a:r>
          </a:p>
          <a:p>
            <a:pPr lvl="1"/>
            <a:r>
              <a:t/>
            </a:r>
          </a:p>
          <a:p>
            <a:pPr lvl="2"/>
            <a:r>
              <a:t/>
            </a:r>
          </a:p>
          <a:p>
            <a:pPr lvl="3"/>
            <a:r>
              <a:t/>
            </a:r>
          </a:p>
          <a:p>
            <a:pPr lvl="4"/>
            <a:r>
              <a:t/>
            </a:r>
          </a:p>
        </p:txBody>
      </p:sp>
      <p:sp>
        <p:nvSpPr>
          <p:cNvPr id="14"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p:spTree>
      <p:nvGrpSpPr>
        <p:cNvPr id="1" name=""/>
        <p:cNvGrpSpPr/>
        <p:nvPr/>
      </p:nvGrpSpPr>
      <p:grpSpPr>
        <a:xfrm>
          <a:off x="0" y="0"/>
          <a:ext cx="0" cy="0"/>
          <a:chOff x="0" y="0"/>
          <a:chExt cx="0" cy="0"/>
        </a:xfrm>
      </p:grpSpPr>
      <p:sp>
        <p:nvSpPr>
          <p:cNvPr id="21" name="740519873_3318x2212.jpg"/>
          <p:cNvSpPr/>
          <p:nvPr>
            <p:ph type="pic" idx="13"/>
          </p:nvPr>
        </p:nvSpPr>
        <p:spPr>
          <a:xfrm>
            <a:off x="0" y="-1270000"/>
            <a:ext cx="24384000" cy="16256000"/>
          </a:xfrm>
          <a:prstGeom prst="rect">
            <a:avLst/>
          </a:prstGeom>
        </p:spPr>
        <p:txBody>
          <a:bodyPr lIns="91439" tIns="45719" rIns="91439" bIns="45719">
            <a:noAutofit/>
          </a:bodyPr>
          <a:lstStyle/>
          <a:p>
            <a:pPr/>
          </a:p>
        </p:txBody>
      </p:sp>
      <p:sp>
        <p:nvSpPr>
          <p:cNvPr id="22" name="Título de la presentación"/>
          <p:cNvSpPr txBox="1"/>
          <p:nvPr>
            <p:ph type="title" hasCustomPrompt="1"/>
          </p:nvPr>
        </p:nvSpPr>
        <p:spPr>
          <a:xfrm>
            <a:off x="1219200" y="3543300"/>
            <a:ext cx="21945600" cy="4267200"/>
          </a:xfrm>
          <a:prstGeom prst="rect">
            <a:avLst/>
          </a:prstGeom>
        </p:spPr>
        <p:txBody>
          <a:bodyPr anchor="b"/>
          <a:lstStyle>
            <a:lvl1pPr>
              <a:defRPr spc="-128" sz="12800">
                <a:solidFill>
                  <a:srgbClr val="FFFFFF"/>
                </a:solidFill>
              </a:defRPr>
            </a:lvl1pPr>
          </a:lstStyle>
          <a:p>
            <a:pPr/>
            <a:r>
              <a:t>Título de la presentación</a:t>
            </a:r>
          </a:p>
        </p:txBody>
      </p:sp>
      <p:sp>
        <p:nvSpPr>
          <p:cNvPr id="23" name="Nivel de texto 1…"/>
          <p:cNvSpPr txBox="1"/>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pc="-59" sz="6000">
                <a:solidFill>
                  <a:srgbClr val="FFFFFF"/>
                </a:solidFill>
                <a:latin typeface="Avenir Next Demi Bold"/>
                <a:ea typeface="Avenir Next Demi Bold"/>
                <a:cs typeface="Avenir Next Demi Bold"/>
                <a:sym typeface="Avenir Next Demi Bold"/>
              </a:defRPr>
            </a:lvl1pPr>
            <a:lvl2pPr marL="0" indent="0" algn="ctr" defTabSz="825500">
              <a:lnSpc>
                <a:spcPct val="100000"/>
              </a:lnSpc>
              <a:spcBef>
                <a:spcPts val="0"/>
              </a:spcBef>
              <a:buSzTx/>
              <a:buNone/>
              <a:defRPr spc="-59" sz="6000">
                <a:solidFill>
                  <a:srgbClr val="FFFFFF"/>
                </a:solidFill>
                <a:latin typeface="Avenir Next Demi Bold"/>
                <a:ea typeface="Avenir Next Demi Bold"/>
                <a:cs typeface="Avenir Next Demi Bold"/>
                <a:sym typeface="Avenir Next Demi Bold"/>
              </a:defRPr>
            </a:lvl2pPr>
            <a:lvl3pPr marL="0" indent="0" algn="ctr" defTabSz="825500">
              <a:lnSpc>
                <a:spcPct val="100000"/>
              </a:lnSpc>
              <a:spcBef>
                <a:spcPts val="0"/>
              </a:spcBef>
              <a:buSzTx/>
              <a:buNone/>
              <a:defRPr spc="-59" sz="6000">
                <a:solidFill>
                  <a:srgbClr val="FFFFFF"/>
                </a:solidFill>
                <a:latin typeface="Avenir Next Demi Bold"/>
                <a:ea typeface="Avenir Next Demi Bold"/>
                <a:cs typeface="Avenir Next Demi Bold"/>
                <a:sym typeface="Avenir Next Demi Bold"/>
              </a:defRPr>
            </a:lvl3pPr>
            <a:lvl4pPr marL="0" indent="0" algn="ctr" defTabSz="825500">
              <a:lnSpc>
                <a:spcPct val="100000"/>
              </a:lnSpc>
              <a:spcBef>
                <a:spcPts val="0"/>
              </a:spcBef>
              <a:buSzTx/>
              <a:buNone/>
              <a:defRPr spc="-59" sz="6000">
                <a:solidFill>
                  <a:srgbClr val="FFFFFF"/>
                </a:solidFill>
                <a:latin typeface="Avenir Next Demi Bold"/>
                <a:ea typeface="Avenir Next Demi Bold"/>
                <a:cs typeface="Avenir Next Demi Bold"/>
                <a:sym typeface="Avenir Next Demi Bold"/>
              </a:defRPr>
            </a:lvl4pPr>
            <a:lvl5pPr marL="0" indent="0" algn="ctr" defTabSz="825500">
              <a:lnSpc>
                <a:spcPct val="100000"/>
              </a:lnSpc>
              <a:spcBef>
                <a:spcPts val="0"/>
              </a:spcBef>
              <a:buSzTx/>
              <a:buNone/>
              <a:defRPr spc="-59" sz="6000">
                <a:solidFill>
                  <a:srgbClr val="FFFFFF"/>
                </a:solidFill>
                <a:latin typeface="Avenir Next Demi Bold"/>
                <a:ea typeface="Avenir Next Demi Bold"/>
                <a:cs typeface="Avenir Next Demi Bold"/>
                <a:sym typeface="Avenir Next Demi Bold"/>
              </a:defRPr>
            </a:lvl5pPr>
          </a:lstStyle>
          <a:p>
            <a:pPr/>
            <a:r>
              <a:t>Subtítulo de la presentación</a:t>
            </a:r>
          </a:p>
          <a:p>
            <a:pPr lvl="1"/>
            <a:r>
              <a:t/>
            </a:r>
          </a:p>
          <a:p>
            <a:pPr lvl="2"/>
            <a:r>
              <a:t/>
            </a:r>
          </a:p>
          <a:p>
            <a:pPr lvl="3"/>
            <a:r>
              <a:t/>
            </a:r>
          </a:p>
          <a:p>
            <a:pPr lvl="4"/>
            <a:r>
              <a:t/>
            </a:r>
          </a:p>
        </p:txBody>
      </p:sp>
      <p:sp>
        <p:nvSpPr>
          <p:cNvPr id="24" name="Autor y fecha"/>
          <p:cNvSpPr txBox="1"/>
          <p:nvPr>
            <p:ph type="body" sz="quarter" idx="14" hasCustomPrompt="1"/>
          </p:nvPr>
        </p:nvSpPr>
        <p:spPr>
          <a:xfrm>
            <a:off x="1219200" y="11988800"/>
            <a:ext cx="21945602" cy="605791"/>
          </a:xfrm>
          <a:prstGeom prst="rect">
            <a:avLst/>
          </a:prstGeom>
        </p:spPr>
        <p:txBody>
          <a:bodyPr/>
          <a:lstStyle>
            <a:lvl1pPr marL="0" indent="0" algn="ctr" defTabSz="808990">
              <a:lnSpc>
                <a:spcPct val="100000"/>
              </a:lnSpc>
              <a:spcBef>
                <a:spcPts val="0"/>
              </a:spcBef>
              <a:buSzTx/>
              <a:buNone/>
              <a:defRPr spc="-29" sz="2940">
                <a:solidFill>
                  <a:srgbClr val="FFFFFF"/>
                </a:solidFill>
                <a:latin typeface="Avenir Next Medium"/>
                <a:ea typeface="Avenir Next Medium"/>
                <a:cs typeface="Avenir Next Medium"/>
                <a:sym typeface="Avenir Next Medium"/>
              </a:defRPr>
            </a:lvl1pPr>
          </a:lstStyle>
          <a:p>
            <a:pPr/>
            <a:r>
              <a:t>Autor y fecha</a:t>
            </a:r>
          </a:p>
        </p:txBody>
      </p:sp>
      <p:sp>
        <p:nvSpPr>
          <p:cNvPr id="25"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alt.">
    <p:spTree>
      <p:nvGrpSpPr>
        <p:cNvPr id="1" name=""/>
        <p:cNvGrpSpPr/>
        <p:nvPr/>
      </p:nvGrpSpPr>
      <p:grpSpPr>
        <a:xfrm>
          <a:off x="0" y="0"/>
          <a:ext cx="0" cy="0"/>
          <a:chOff x="0" y="0"/>
          <a:chExt cx="0" cy="0"/>
        </a:xfrm>
      </p:grpSpPr>
      <p:sp>
        <p:nvSpPr>
          <p:cNvPr id="32" name="Título de la diapositiva"/>
          <p:cNvSpPr txBox="1"/>
          <p:nvPr>
            <p:ph type="title" hasCustomPrompt="1"/>
          </p:nvPr>
        </p:nvSpPr>
        <p:spPr>
          <a:xfrm>
            <a:off x="1215495" y="4585102"/>
            <a:ext cx="9757338" cy="2540001"/>
          </a:xfrm>
          <a:prstGeom prst="rect">
            <a:avLst/>
          </a:prstGeom>
        </p:spPr>
        <p:txBody>
          <a:bodyPr anchor="b"/>
          <a:lstStyle/>
          <a:p>
            <a:pPr/>
            <a:r>
              <a:t>Título de la diapositiva</a:t>
            </a:r>
          </a:p>
        </p:txBody>
      </p:sp>
      <p:sp>
        <p:nvSpPr>
          <p:cNvPr id="33" name="Imagen"/>
          <p:cNvSpPr/>
          <p:nvPr>
            <p:ph type="pic" idx="13"/>
          </p:nvPr>
        </p:nvSpPr>
        <p:spPr>
          <a:xfrm>
            <a:off x="9283700" y="1270000"/>
            <a:ext cx="16751300" cy="11176000"/>
          </a:xfrm>
          <a:prstGeom prst="rect">
            <a:avLst/>
          </a:prstGeom>
        </p:spPr>
        <p:txBody>
          <a:bodyPr lIns="91439" tIns="45719" rIns="91439" bIns="45719">
            <a:noAutofit/>
          </a:bodyPr>
          <a:lstStyle/>
          <a:p>
            <a:pPr/>
          </a:p>
        </p:txBody>
      </p:sp>
      <p:sp>
        <p:nvSpPr>
          <p:cNvPr id="34" name="Nivel de texto 1…"/>
          <p:cNvSpPr txBox="1"/>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pc="-44">
                <a:latin typeface="Avenir Next Demi Bold"/>
                <a:ea typeface="Avenir Next Demi Bold"/>
                <a:cs typeface="Avenir Next Demi Bold"/>
                <a:sym typeface="Avenir Next Demi Bold"/>
              </a:defRPr>
            </a:lvl1pPr>
            <a:lvl2pPr marL="0" indent="0" algn="ctr" defTabSz="825500">
              <a:lnSpc>
                <a:spcPct val="100000"/>
              </a:lnSpc>
              <a:spcBef>
                <a:spcPts val="0"/>
              </a:spcBef>
              <a:buSzTx/>
              <a:buNone/>
              <a:defRPr spc="-44">
                <a:latin typeface="Avenir Next Demi Bold"/>
                <a:ea typeface="Avenir Next Demi Bold"/>
                <a:cs typeface="Avenir Next Demi Bold"/>
                <a:sym typeface="Avenir Next Demi Bold"/>
              </a:defRPr>
            </a:lvl2pPr>
            <a:lvl3pPr marL="0" indent="0" algn="ctr" defTabSz="825500">
              <a:lnSpc>
                <a:spcPct val="100000"/>
              </a:lnSpc>
              <a:spcBef>
                <a:spcPts val="0"/>
              </a:spcBef>
              <a:buSzTx/>
              <a:buNone/>
              <a:defRPr spc="-44">
                <a:latin typeface="Avenir Next Demi Bold"/>
                <a:ea typeface="Avenir Next Demi Bold"/>
                <a:cs typeface="Avenir Next Demi Bold"/>
                <a:sym typeface="Avenir Next Demi Bold"/>
              </a:defRPr>
            </a:lvl3pPr>
            <a:lvl4pPr marL="0" indent="0" algn="ctr" defTabSz="825500">
              <a:lnSpc>
                <a:spcPct val="100000"/>
              </a:lnSpc>
              <a:spcBef>
                <a:spcPts val="0"/>
              </a:spcBef>
              <a:buSzTx/>
              <a:buNone/>
              <a:defRPr spc="-44">
                <a:latin typeface="Avenir Next Demi Bold"/>
                <a:ea typeface="Avenir Next Demi Bold"/>
                <a:cs typeface="Avenir Next Demi Bold"/>
                <a:sym typeface="Avenir Next Demi Bold"/>
              </a:defRPr>
            </a:lvl4pPr>
            <a:lvl5pPr marL="0" indent="0" algn="ctr" defTabSz="825500">
              <a:lnSpc>
                <a:spcPct val="100000"/>
              </a:lnSpc>
              <a:spcBef>
                <a:spcPts val="0"/>
              </a:spcBef>
              <a:buSzTx/>
              <a:buNone/>
              <a:defRPr spc="-44">
                <a:latin typeface="Avenir Next Demi Bold"/>
                <a:ea typeface="Avenir Next Demi Bold"/>
                <a:cs typeface="Avenir Next Demi Bold"/>
                <a:sym typeface="Avenir Next Demi Bold"/>
              </a:defRPr>
            </a:lvl5pPr>
          </a:lstStyle>
          <a:p>
            <a:pPr/>
            <a:r>
              <a:t>Subtítulo de la diapositiva</a:t>
            </a:r>
          </a:p>
          <a:p>
            <a:pPr lvl="1"/>
            <a:r>
              <a:t/>
            </a:r>
          </a:p>
          <a:p>
            <a:pPr lvl="2"/>
            <a:r>
              <a:t/>
            </a:r>
          </a:p>
          <a:p>
            <a:pPr lvl="3"/>
            <a:r>
              <a:t/>
            </a:r>
          </a:p>
          <a:p>
            <a:pPr lvl="4"/>
            <a:r>
              <a:t/>
            </a:r>
          </a:p>
        </p:txBody>
      </p:sp>
      <p:sp>
        <p:nvSpPr>
          <p:cNvPr id="3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42" name="Título de la diapositiva"/>
          <p:cNvSpPr txBox="1"/>
          <p:nvPr>
            <p:ph type="title" hasCustomPrompt="1"/>
          </p:nvPr>
        </p:nvSpPr>
        <p:spPr>
          <a:prstGeom prst="rect">
            <a:avLst/>
          </a:prstGeom>
        </p:spPr>
        <p:txBody>
          <a:bodyPr/>
          <a:lstStyle/>
          <a:p>
            <a:pPr/>
            <a:r>
              <a:t>Título de la diapositiva</a:t>
            </a:r>
          </a:p>
        </p:txBody>
      </p:sp>
      <p:sp>
        <p:nvSpPr>
          <p:cNvPr id="43" name="Nivel de texto 1…"/>
          <p:cNvSpPr txBox="1"/>
          <p:nvPr>
            <p:ph type="body" idx="1" hasCustomPrompt="1"/>
          </p:nvPr>
        </p:nvSpPr>
        <p:spPr>
          <a:prstGeom prst="rect">
            <a:avLst/>
          </a:prstGeom>
        </p:spPr>
        <p:txBody>
          <a:bodyPr/>
          <a:lstStyle/>
          <a:p>
            <a:pPr/>
            <a:r>
              <a:t>Texto de viñeta de la diapositiva</a:t>
            </a:r>
          </a:p>
          <a:p>
            <a:pPr lvl="1"/>
            <a:r>
              <a:t/>
            </a:r>
          </a:p>
          <a:p>
            <a:pPr lvl="2"/>
            <a:r>
              <a:t/>
            </a:r>
          </a:p>
          <a:p>
            <a:pPr lvl="3"/>
            <a:r>
              <a:t/>
            </a:r>
          </a:p>
          <a:p>
            <a:pPr lvl="4"/>
            <a:r>
              <a:t/>
            </a:r>
          </a:p>
        </p:txBody>
      </p:sp>
      <p:sp>
        <p:nvSpPr>
          <p:cNvPr id="44" name="Subtítulo de la diapositiva"/>
          <p:cNvSpPr txBox="1"/>
          <p:nvPr>
            <p:ph type="body" sz="quarter" idx="13" hasCustomPrompt="1"/>
          </p:nvPr>
        </p:nvSpPr>
        <p:spPr>
          <a:xfrm>
            <a:off x="1219200" y="2384648"/>
            <a:ext cx="21945602" cy="832613"/>
          </a:xfrm>
          <a:prstGeom prst="rect">
            <a:avLst/>
          </a:prstGeom>
        </p:spPr>
        <p:txBody>
          <a:bodyPr/>
          <a:lstStyle>
            <a:lvl1pPr marL="0" indent="0" algn="ctr" defTabSz="792479">
              <a:lnSpc>
                <a:spcPct val="100000"/>
              </a:lnSpc>
              <a:spcBef>
                <a:spcPts val="0"/>
              </a:spcBef>
              <a:buSzTx/>
              <a:buNone/>
              <a:defRPr spc="-42" sz="4224">
                <a:latin typeface="Avenir Next Demi Bold"/>
                <a:ea typeface="Avenir Next Demi Bold"/>
                <a:cs typeface="Avenir Next Demi Bold"/>
                <a:sym typeface="Avenir Next Demi Bold"/>
              </a:defRPr>
            </a:lvl1pPr>
          </a:lstStyle>
          <a:p>
            <a:pPr/>
            <a:r>
              <a:t>Subtítulo de la diapositiva</a:t>
            </a:r>
          </a:p>
        </p:txBody>
      </p:sp>
      <p:sp>
        <p:nvSpPr>
          <p:cNvPr id="4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52" name="Nivel de texto 1…"/>
          <p:cNvSpPr txBox="1"/>
          <p:nvPr>
            <p:ph type="body" idx="1" hasCustomPrompt="1"/>
          </p:nvPr>
        </p:nvSpPr>
        <p:spPr>
          <a:xfrm>
            <a:off x="1219200" y="4013200"/>
            <a:ext cx="21945600" cy="8487148"/>
          </a:xfrm>
          <a:prstGeom prst="rect">
            <a:avLst/>
          </a:prstGeom>
        </p:spPr>
        <p:txBody>
          <a:bodyPr numCol="2" spcCol="2558384"/>
          <a:lstStyle/>
          <a:p>
            <a:pPr/>
            <a:r>
              <a:t>Texto de viñeta de la diapositiva</a:t>
            </a:r>
          </a:p>
          <a:p>
            <a:pPr lvl="1"/>
            <a:r>
              <a:t/>
            </a:r>
          </a:p>
          <a:p>
            <a:pPr lvl="2"/>
            <a:r>
              <a:t/>
            </a:r>
          </a:p>
          <a:p>
            <a:pPr lvl="3"/>
            <a:r>
              <a:t/>
            </a:r>
          </a:p>
          <a:p>
            <a:pPr lvl="4"/>
            <a:r>
              <a:t/>
            </a:r>
          </a:p>
        </p:txBody>
      </p:sp>
      <p:sp>
        <p:nvSpPr>
          <p:cNvPr id="53"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0" name="Título de la diapositiva"/>
          <p:cNvSpPr txBox="1"/>
          <p:nvPr>
            <p:ph type="title" hasCustomPrompt="1"/>
          </p:nvPr>
        </p:nvSpPr>
        <p:spPr>
          <a:xfrm>
            <a:off x="1219200" y="774700"/>
            <a:ext cx="9753600" cy="1600200"/>
          </a:xfrm>
          <a:prstGeom prst="rect">
            <a:avLst/>
          </a:prstGeom>
        </p:spPr>
        <p:txBody>
          <a:bodyPr/>
          <a:lstStyle/>
          <a:p>
            <a:pPr/>
            <a:r>
              <a:t>Título de la diapositiva</a:t>
            </a:r>
          </a:p>
        </p:txBody>
      </p:sp>
      <p:sp>
        <p:nvSpPr>
          <p:cNvPr id="61" name="Imagen"/>
          <p:cNvSpPr/>
          <p:nvPr>
            <p:ph type="pic" idx="13"/>
          </p:nvPr>
        </p:nvSpPr>
        <p:spPr>
          <a:xfrm>
            <a:off x="12192644" y="718588"/>
            <a:ext cx="10972801" cy="12329624"/>
          </a:xfrm>
          <a:prstGeom prst="rect">
            <a:avLst/>
          </a:prstGeom>
        </p:spPr>
        <p:txBody>
          <a:bodyPr lIns="91439" tIns="45719" rIns="91439" bIns="45719">
            <a:noAutofit/>
          </a:bodyPr>
          <a:lstStyle/>
          <a:p>
            <a:pPr/>
          </a:p>
        </p:txBody>
      </p:sp>
      <p:sp>
        <p:nvSpPr>
          <p:cNvPr id="62" name="Subtítulo de la diapositiva"/>
          <p:cNvSpPr txBox="1"/>
          <p:nvPr>
            <p:ph type="body" sz="quarter" idx="14" hasCustomPrompt="1"/>
          </p:nvPr>
        </p:nvSpPr>
        <p:spPr>
          <a:xfrm>
            <a:off x="1219200" y="2387600"/>
            <a:ext cx="9757569" cy="832612"/>
          </a:xfrm>
          <a:prstGeom prst="rect">
            <a:avLst/>
          </a:prstGeom>
        </p:spPr>
        <p:txBody>
          <a:bodyPr/>
          <a:lstStyle>
            <a:lvl1pPr marL="0" indent="0" algn="ctr" defTabSz="792479">
              <a:lnSpc>
                <a:spcPct val="100000"/>
              </a:lnSpc>
              <a:spcBef>
                <a:spcPts val="0"/>
              </a:spcBef>
              <a:buSzTx/>
              <a:buNone/>
              <a:defRPr spc="-42" sz="4224">
                <a:latin typeface="Avenir Next Demi Bold"/>
                <a:ea typeface="Avenir Next Demi Bold"/>
                <a:cs typeface="Avenir Next Demi Bold"/>
                <a:sym typeface="Avenir Next Demi Bold"/>
              </a:defRPr>
            </a:lvl1pPr>
          </a:lstStyle>
          <a:p>
            <a:pPr/>
            <a:r>
              <a:t>Subtítulo de la diapositiva</a:t>
            </a:r>
          </a:p>
        </p:txBody>
      </p:sp>
      <p:sp>
        <p:nvSpPr>
          <p:cNvPr id="63" name="Nivel de texto 1…"/>
          <p:cNvSpPr txBox="1"/>
          <p:nvPr>
            <p:ph type="body" sz="half" idx="1" hasCustomPrompt="1"/>
          </p:nvPr>
        </p:nvSpPr>
        <p:spPr>
          <a:xfrm>
            <a:off x="1219200" y="4023221"/>
            <a:ext cx="9757569" cy="8384679"/>
          </a:xfrm>
          <a:prstGeom prst="rect">
            <a:avLst/>
          </a:prstGeom>
        </p:spPr>
        <p:txBody>
          <a:bodyPr/>
          <a:lstStyle/>
          <a:p>
            <a:pPr/>
            <a:r>
              <a:t>Texto de viñeta de la diapositiva</a:t>
            </a:r>
          </a:p>
          <a:p>
            <a:pPr lvl="1"/>
            <a:r>
              <a:t/>
            </a:r>
          </a:p>
          <a:p>
            <a:pPr lvl="2"/>
            <a:r>
              <a:t/>
            </a:r>
          </a:p>
          <a:p>
            <a:pPr lvl="3"/>
            <a:r>
              <a:t/>
            </a:r>
          </a:p>
          <a:p>
            <a:pPr lvl="4"/>
            <a:r>
              <a:t/>
            </a:r>
          </a:p>
        </p:txBody>
      </p:sp>
      <p:sp>
        <p:nvSpPr>
          <p:cNvPr id="64" name="Número de diapositiva"/>
          <p:cNvSpPr txBox="1"/>
          <p:nvPr>
            <p:ph type="sldNum" sz="quarter" idx="2"/>
          </p:nvPr>
        </p:nvSpPr>
        <p:spPr>
          <a:xfrm>
            <a:off x="11993880"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ción">
    <p:spTree>
      <p:nvGrpSpPr>
        <p:cNvPr id="1" name=""/>
        <p:cNvGrpSpPr/>
        <p:nvPr/>
      </p:nvGrpSpPr>
      <p:grpSpPr>
        <a:xfrm>
          <a:off x="0" y="0"/>
          <a:ext cx="0" cy="0"/>
          <a:chOff x="0" y="0"/>
          <a:chExt cx="0" cy="0"/>
        </a:xfrm>
      </p:grpSpPr>
      <p:sp>
        <p:nvSpPr>
          <p:cNvPr id="71" name="Título de sección"/>
          <p:cNvSpPr txBox="1"/>
          <p:nvPr>
            <p:ph type="title" hasCustomPrompt="1"/>
          </p:nvPr>
        </p:nvSpPr>
        <p:spPr>
          <a:xfrm>
            <a:off x="1219200" y="3242270"/>
            <a:ext cx="21945600" cy="6604001"/>
          </a:xfrm>
          <a:prstGeom prst="rect">
            <a:avLst/>
          </a:prstGeom>
        </p:spPr>
        <p:txBody>
          <a:bodyPr anchor="ctr"/>
          <a:lstStyle>
            <a:lvl1pPr>
              <a:defRPr spc="0" sz="12800"/>
            </a:lvl1pPr>
          </a:lstStyle>
          <a:p>
            <a:pPr/>
            <a:r>
              <a:t>Título de sección</a:t>
            </a:r>
          </a:p>
        </p:txBody>
      </p:sp>
      <p:sp>
        <p:nvSpPr>
          <p:cNvPr id="72"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ítulo">
    <p:spTree>
      <p:nvGrpSpPr>
        <p:cNvPr id="1" name=""/>
        <p:cNvGrpSpPr/>
        <p:nvPr/>
      </p:nvGrpSpPr>
      <p:grpSpPr>
        <a:xfrm>
          <a:off x="0" y="0"/>
          <a:ext cx="0" cy="0"/>
          <a:chOff x="0" y="0"/>
          <a:chExt cx="0" cy="0"/>
        </a:xfrm>
      </p:grpSpPr>
      <p:sp>
        <p:nvSpPr>
          <p:cNvPr id="79" name="Título de la diapositiva"/>
          <p:cNvSpPr txBox="1"/>
          <p:nvPr>
            <p:ph type="title" hasCustomPrompt="1"/>
          </p:nvPr>
        </p:nvSpPr>
        <p:spPr>
          <a:prstGeom prst="rect">
            <a:avLst/>
          </a:prstGeom>
        </p:spPr>
        <p:txBody>
          <a:bodyPr/>
          <a:lstStyle/>
          <a:p>
            <a:pPr/>
            <a:r>
              <a:t>Título de la diapositiva</a:t>
            </a:r>
          </a:p>
        </p:txBody>
      </p:sp>
      <p:sp>
        <p:nvSpPr>
          <p:cNvPr id="80" name="Subtítulo de la diapositiva"/>
          <p:cNvSpPr txBox="1"/>
          <p:nvPr>
            <p:ph type="body" sz="quarter" idx="13" hasCustomPrompt="1"/>
          </p:nvPr>
        </p:nvSpPr>
        <p:spPr>
          <a:xfrm>
            <a:off x="1219200" y="2384648"/>
            <a:ext cx="21945602" cy="832613"/>
          </a:xfrm>
          <a:prstGeom prst="rect">
            <a:avLst/>
          </a:prstGeom>
        </p:spPr>
        <p:txBody>
          <a:bodyPr/>
          <a:lstStyle>
            <a:lvl1pPr marL="0" indent="0" algn="ctr" defTabSz="792479">
              <a:lnSpc>
                <a:spcPct val="100000"/>
              </a:lnSpc>
              <a:spcBef>
                <a:spcPts val="0"/>
              </a:spcBef>
              <a:buSzTx/>
              <a:buNone/>
              <a:defRPr spc="-42" sz="4224">
                <a:latin typeface="Avenir Next Demi Bold"/>
                <a:ea typeface="Avenir Next Demi Bold"/>
                <a:cs typeface="Avenir Next Demi Bold"/>
                <a:sym typeface="Avenir Next Demi Bold"/>
              </a:defRPr>
            </a:lvl1pPr>
          </a:lstStyle>
          <a:p>
            <a:pPr/>
            <a:r>
              <a:t>Subtítulo de la diapositiva</a:t>
            </a:r>
          </a:p>
        </p:txBody>
      </p:sp>
      <p:sp>
        <p:nvSpPr>
          <p:cNvPr id="81"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rden del día">
    <p:spTree>
      <p:nvGrpSpPr>
        <p:cNvPr id="1" name=""/>
        <p:cNvGrpSpPr/>
        <p:nvPr/>
      </p:nvGrpSpPr>
      <p:grpSpPr>
        <a:xfrm>
          <a:off x="0" y="0"/>
          <a:ext cx="0" cy="0"/>
          <a:chOff x="0" y="0"/>
          <a:chExt cx="0" cy="0"/>
        </a:xfrm>
      </p:grpSpPr>
      <p:sp>
        <p:nvSpPr>
          <p:cNvPr id="88" name="Título de agenda"/>
          <p:cNvSpPr txBox="1"/>
          <p:nvPr>
            <p:ph type="title" hasCustomPrompt="1"/>
          </p:nvPr>
        </p:nvSpPr>
        <p:spPr>
          <a:prstGeom prst="rect">
            <a:avLst/>
          </a:prstGeom>
        </p:spPr>
        <p:txBody>
          <a:bodyPr/>
          <a:lstStyle/>
          <a:p>
            <a:pPr/>
            <a:r>
              <a:t>Título de agenda</a:t>
            </a:r>
          </a:p>
        </p:txBody>
      </p:sp>
      <p:sp>
        <p:nvSpPr>
          <p:cNvPr id="89" name="Nivel de texto 1…"/>
          <p:cNvSpPr txBox="1"/>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pc="-136" sz="6800">
                <a:latin typeface="Canela Deck Regular"/>
                <a:ea typeface="Canela Deck Regular"/>
                <a:cs typeface="Canela Deck Regular"/>
                <a:sym typeface="Canela Deck Regular"/>
              </a:defRPr>
            </a:lvl1pPr>
            <a:lvl2pPr marL="0" indent="0" defTabSz="825500">
              <a:lnSpc>
                <a:spcPct val="100000"/>
              </a:lnSpc>
              <a:buSzTx/>
              <a:buNone/>
              <a:defRPr spc="-136" sz="6800">
                <a:latin typeface="Canela Deck Regular"/>
                <a:ea typeface="Canela Deck Regular"/>
                <a:cs typeface="Canela Deck Regular"/>
                <a:sym typeface="Canela Deck Regular"/>
              </a:defRPr>
            </a:lvl2pPr>
            <a:lvl3pPr marL="0" indent="0" defTabSz="825500">
              <a:lnSpc>
                <a:spcPct val="100000"/>
              </a:lnSpc>
              <a:buSzTx/>
              <a:buNone/>
              <a:defRPr spc="-136" sz="6800">
                <a:latin typeface="Canela Deck Regular"/>
                <a:ea typeface="Canela Deck Regular"/>
                <a:cs typeface="Canela Deck Regular"/>
                <a:sym typeface="Canela Deck Regular"/>
              </a:defRPr>
            </a:lvl3pPr>
            <a:lvl4pPr marL="0" indent="0" defTabSz="825500">
              <a:lnSpc>
                <a:spcPct val="100000"/>
              </a:lnSpc>
              <a:buSzTx/>
              <a:buNone/>
              <a:defRPr spc="-136" sz="6800">
                <a:latin typeface="Canela Deck Regular"/>
                <a:ea typeface="Canela Deck Regular"/>
                <a:cs typeface="Canela Deck Regular"/>
                <a:sym typeface="Canela Deck Regular"/>
              </a:defRPr>
            </a:lvl4pPr>
            <a:lvl5pPr marL="0" indent="0" defTabSz="825500">
              <a:lnSpc>
                <a:spcPct val="100000"/>
              </a:lnSpc>
              <a:buSzTx/>
              <a:buNone/>
              <a:defRPr spc="-136" sz="6800">
                <a:latin typeface="Canela Deck Regular"/>
                <a:ea typeface="Canela Deck Regular"/>
                <a:cs typeface="Canela Deck Regular"/>
                <a:sym typeface="Canela Deck Regular"/>
              </a:defRPr>
            </a:lvl5pPr>
          </a:lstStyle>
          <a:p>
            <a:pPr/>
            <a:r>
              <a:t>Temas relacionados con el orden del día</a:t>
            </a:r>
          </a:p>
          <a:p>
            <a:pPr lvl="1"/>
            <a:r>
              <a:t/>
            </a:r>
          </a:p>
          <a:p>
            <a:pPr lvl="2"/>
            <a:r>
              <a:t/>
            </a:r>
          </a:p>
          <a:p>
            <a:pPr lvl="3"/>
            <a:r>
              <a:t/>
            </a:r>
          </a:p>
          <a:p>
            <a:pPr lvl="4"/>
            <a:r>
              <a:t/>
            </a:r>
          </a:p>
        </p:txBody>
      </p:sp>
      <p:sp>
        <p:nvSpPr>
          <p:cNvPr id="90" name="Subtítulo de agenda"/>
          <p:cNvSpPr txBox="1"/>
          <p:nvPr>
            <p:ph type="body" sz="quarter" idx="13" hasCustomPrompt="1"/>
          </p:nvPr>
        </p:nvSpPr>
        <p:spPr>
          <a:xfrm>
            <a:off x="1219200" y="2387115"/>
            <a:ext cx="21945602" cy="832613"/>
          </a:xfrm>
          <a:prstGeom prst="rect">
            <a:avLst/>
          </a:prstGeom>
        </p:spPr>
        <p:txBody>
          <a:bodyPr/>
          <a:lstStyle>
            <a:lvl1pPr marL="0" indent="0" algn="ctr" defTabSz="792479">
              <a:lnSpc>
                <a:spcPct val="100000"/>
              </a:lnSpc>
              <a:spcBef>
                <a:spcPts val="0"/>
              </a:spcBef>
              <a:buSzTx/>
              <a:buNone/>
              <a:defRPr spc="-42" sz="4224">
                <a:latin typeface="Avenir Next Demi Bold"/>
                <a:ea typeface="Avenir Next Demi Bold"/>
                <a:cs typeface="Avenir Next Demi Bold"/>
                <a:sym typeface="Avenir Next Demi Bold"/>
              </a:defRPr>
            </a:lvl1pPr>
          </a:lstStyle>
          <a:p>
            <a:pPr/>
            <a:r>
              <a:t>Subtítulo de agenda</a:t>
            </a:r>
          </a:p>
        </p:txBody>
      </p:sp>
      <p:sp>
        <p:nvSpPr>
          <p:cNvPr id="91"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claración">
    <p:spTree>
      <p:nvGrpSpPr>
        <p:cNvPr id="1" name=""/>
        <p:cNvGrpSpPr/>
        <p:nvPr/>
      </p:nvGrpSpPr>
      <p:grpSpPr>
        <a:xfrm>
          <a:off x="0" y="0"/>
          <a:ext cx="0" cy="0"/>
          <a:chOff x="0" y="0"/>
          <a:chExt cx="0" cy="0"/>
        </a:xfrm>
      </p:grpSpPr>
      <p:sp>
        <p:nvSpPr>
          <p:cNvPr id="98" name="Nivel de texto 1…"/>
          <p:cNvSpPr txBox="1"/>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0" algn="ctr" defTabSz="2438400">
              <a:lnSpc>
                <a:spcPct val="80000"/>
              </a:lnSpc>
              <a:spcBef>
                <a:spcPts val="0"/>
              </a:spcBef>
              <a:buSzTx/>
              <a:buNone/>
              <a:defRPr sz="12800">
                <a:latin typeface="Canela Regular"/>
                <a:ea typeface="Canela Regular"/>
                <a:cs typeface="Canela Regular"/>
                <a:sym typeface="Canela Regular"/>
              </a:defRPr>
            </a:lvl2pPr>
            <a:lvl3pPr marL="0" indent="0" algn="ctr" defTabSz="2438400">
              <a:lnSpc>
                <a:spcPct val="80000"/>
              </a:lnSpc>
              <a:spcBef>
                <a:spcPts val="0"/>
              </a:spcBef>
              <a:buSzTx/>
              <a:buNone/>
              <a:defRPr sz="12800">
                <a:latin typeface="Canela Regular"/>
                <a:ea typeface="Canela Regular"/>
                <a:cs typeface="Canela Regular"/>
                <a:sym typeface="Canela Regular"/>
              </a:defRPr>
            </a:lvl3pPr>
            <a:lvl4pPr marL="0" indent="0" algn="ctr" defTabSz="2438400">
              <a:lnSpc>
                <a:spcPct val="80000"/>
              </a:lnSpc>
              <a:spcBef>
                <a:spcPts val="0"/>
              </a:spcBef>
              <a:buSzTx/>
              <a:buNone/>
              <a:defRPr sz="12800">
                <a:latin typeface="Canela Regular"/>
                <a:ea typeface="Canela Regular"/>
                <a:cs typeface="Canela Regular"/>
                <a:sym typeface="Canela Regular"/>
              </a:defRPr>
            </a:lvl4pPr>
            <a:lvl5pPr marL="0" indent="0" algn="ctr" defTabSz="2438400">
              <a:lnSpc>
                <a:spcPct val="80000"/>
              </a:lnSpc>
              <a:spcBef>
                <a:spcPts val="0"/>
              </a:spcBef>
              <a:buSzTx/>
              <a:buNone/>
              <a:defRPr sz="12800">
                <a:latin typeface="Canela Regular"/>
                <a:ea typeface="Canela Regular"/>
                <a:cs typeface="Canela Regular"/>
                <a:sym typeface="Canela Regular"/>
              </a:defRPr>
            </a:lvl5pPr>
          </a:lstStyle>
          <a:p>
            <a:pPr/>
            <a:r>
              <a:t>Declaración</a:t>
            </a:r>
          </a:p>
          <a:p>
            <a:pPr lvl="1"/>
            <a:r>
              <a:t/>
            </a:r>
          </a:p>
          <a:p>
            <a:pPr lvl="2"/>
            <a:r>
              <a:t/>
            </a:r>
          </a:p>
          <a:p>
            <a:pPr lvl="3"/>
            <a:r>
              <a:t/>
            </a:r>
          </a:p>
          <a:p>
            <a:pPr lvl="4"/>
            <a:r>
              <a:t/>
            </a:r>
          </a:p>
        </p:txBody>
      </p:sp>
      <p:sp>
        <p:nvSpPr>
          <p:cNvPr id="9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to importante">
    <p:spTree>
      <p:nvGrpSpPr>
        <p:cNvPr id="1" name=""/>
        <p:cNvGrpSpPr/>
        <p:nvPr/>
      </p:nvGrpSpPr>
      <p:grpSpPr>
        <a:xfrm>
          <a:off x="0" y="0"/>
          <a:ext cx="0" cy="0"/>
          <a:chOff x="0" y="0"/>
          <a:chExt cx="0" cy="0"/>
        </a:xfrm>
      </p:grpSpPr>
      <p:sp>
        <p:nvSpPr>
          <p:cNvPr id="106" name="Información fáctica"/>
          <p:cNvSpPr txBox="1"/>
          <p:nvPr>
            <p:ph type="body" sz="quarter" idx="13" hasCustomPrompt="1"/>
          </p:nvPr>
        </p:nvSpPr>
        <p:spPr>
          <a:xfrm>
            <a:off x="1219200" y="8462239"/>
            <a:ext cx="21945602" cy="832613"/>
          </a:xfrm>
          <a:prstGeom prst="rect">
            <a:avLst/>
          </a:prstGeom>
        </p:spPr>
        <p:txBody>
          <a:bodyPr/>
          <a:lstStyle>
            <a:lvl1pPr marL="0" indent="0" algn="ctr" defTabSz="792479">
              <a:lnSpc>
                <a:spcPct val="100000"/>
              </a:lnSpc>
              <a:spcBef>
                <a:spcPts val="0"/>
              </a:spcBef>
              <a:buSzTx/>
              <a:buNone/>
              <a:defRPr spc="-42" sz="4224">
                <a:latin typeface="Avenir Next Demi Bold"/>
                <a:ea typeface="Avenir Next Demi Bold"/>
                <a:cs typeface="Avenir Next Demi Bold"/>
                <a:sym typeface="Avenir Next Demi Bold"/>
              </a:defRPr>
            </a:lvl1pPr>
          </a:lstStyle>
          <a:p>
            <a:pPr/>
            <a:r>
              <a:t>Información fáctica</a:t>
            </a:r>
          </a:p>
        </p:txBody>
      </p:sp>
      <p:sp>
        <p:nvSpPr>
          <p:cNvPr id="107" name="Nivel de texto 1…"/>
          <p:cNvSpPr txBox="1"/>
          <p:nvPr>
            <p:ph type="body" sz="half" idx="1" hasCustomPrompt="1"/>
          </p:nvPr>
        </p:nvSpPr>
        <p:spPr>
          <a:xfrm>
            <a:off x="1219200" y="4214484"/>
            <a:ext cx="21945600" cy="4269708"/>
          </a:xfrm>
          <a:prstGeom prst="rect">
            <a:avLst/>
          </a:prstGeom>
        </p:spPr>
        <p:txBody>
          <a:bodyPr anchor="b"/>
          <a:lstStyle>
            <a:lvl1pPr marL="0" indent="0" algn="ctr" defTabSz="2438400">
              <a:lnSpc>
                <a:spcPct val="80000"/>
              </a:lnSpc>
              <a:spcBef>
                <a:spcPts val="0"/>
              </a:spcBef>
              <a:buSzTx/>
              <a:buNone/>
              <a:defRPr sz="22400">
                <a:latin typeface="+mn-lt"/>
                <a:ea typeface="+mn-ea"/>
                <a:cs typeface="+mn-cs"/>
                <a:sym typeface="Canela Bold"/>
              </a:defRPr>
            </a:lvl1pPr>
            <a:lvl2pPr marL="0" indent="0" algn="ctr" defTabSz="2438400">
              <a:lnSpc>
                <a:spcPct val="80000"/>
              </a:lnSpc>
              <a:spcBef>
                <a:spcPts val="0"/>
              </a:spcBef>
              <a:buSzTx/>
              <a:buNone/>
              <a:defRPr sz="22400">
                <a:latin typeface="+mn-lt"/>
                <a:ea typeface="+mn-ea"/>
                <a:cs typeface="+mn-cs"/>
                <a:sym typeface="Canela Bold"/>
              </a:defRPr>
            </a:lvl2pPr>
            <a:lvl3pPr marL="0" indent="0" algn="ctr" defTabSz="2438400">
              <a:lnSpc>
                <a:spcPct val="80000"/>
              </a:lnSpc>
              <a:spcBef>
                <a:spcPts val="0"/>
              </a:spcBef>
              <a:buSzTx/>
              <a:buNone/>
              <a:defRPr sz="22400">
                <a:latin typeface="+mn-lt"/>
                <a:ea typeface="+mn-ea"/>
                <a:cs typeface="+mn-cs"/>
                <a:sym typeface="Canela Bold"/>
              </a:defRPr>
            </a:lvl3pPr>
            <a:lvl4pPr marL="0" indent="0" algn="ctr" defTabSz="2438400">
              <a:lnSpc>
                <a:spcPct val="80000"/>
              </a:lnSpc>
              <a:spcBef>
                <a:spcPts val="0"/>
              </a:spcBef>
              <a:buSzTx/>
              <a:buNone/>
              <a:defRPr sz="22400">
                <a:latin typeface="+mn-lt"/>
                <a:ea typeface="+mn-ea"/>
                <a:cs typeface="+mn-cs"/>
                <a:sym typeface="Canela Bold"/>
              </a:defRPr>
            </a:lvl4pPr>
            <a:lvl5pPr marL="0" indent="0" algn="ctr" defTabSz="2438400">
              <a:lnSpc>
                <a:spcPct val="80000"/>
              </a:lnSpc>
              <a:spcBef>
                <a:spcPts val="0"/>
              </a:spcBef>
              <a:buSzTx/>
              <a:buNone/>
              <a:defRPr sz="22400">
                <a:latin typeface="+mn-lt"/>
                <a:ea typeface="+mn-ea"/>
                <a:cs typeface="+mn-cs"/>
                <a:sym typeface="Canela Bold"/>
              </a:defRPr>
            </a:lvl5pPr>
          </a:lstStyle>
          <a:p>
            <a:pPr/>
            <a:r>
              <a:t>100 %</a:t>
            </a:r>
          </a:p>
          <a:p>
            <a:pPr lvl="1"/>
            <a:r>
              <a:t/>
            </a:r>
          </a:p>
          <a:p>
            <a:pPr lvl="2"/>
            <a:r>
              <a:t/>
            </a:r>
          </a:p>
          <a:p>
            <a:pPr lvl="3"/>
            <a:r>
              <a:t/>
            </a:r>
          </a:p>
          <a:p>
            <a:pPr lvl="4"/>
            <a:r>
              <a:t/>
            </a:r>
          </a:p>
        </p:txBody>
      </p:sp>
      <p:sp>
        <p:nvSpPr>
          <p:cNvPr id="10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115" name="Atribución"/>
          <p:cNvSpPr txBox="1"/>
          <p:nvPr>
            <p:ph type="body" sz="quarter" idx="13" hasCustomPrompt="1"/>
          </p:nvPr>
        </p:nvSpPr>
        <p:spPr>
          <a:xfrm>
            <a:off x="1219200" y="11100053"/>
            <a:ext cx="21945602" cy="832613"/>
          </a:xfrm>
          <a:prstGeom prst="rect">
            <a:avLst/>
          </a:prstGeom>
        </p:spPr>
        <p:txBody>
          <a:bodyPr anchor="ctr"/>
          <a:lstStyle>
            <a:lvl1pPr marL="0" indent="0" algn="ctr" defTabSz="792479">
              <a:lnSpc>
                <a:spcPct val="100000"/>
              </a:lnSpc>
              <a:spcBef>
                <a:spcPts val="0"/>
              </a:spcBef>
              <a:buSzTx/>
              <a:buNone/>
              <a:defRPr spc="-42" sz="4224">
                <a:latin typeface="Avenir Next Demi Bold"/>
                <a:ea typeface="Avenir Next Demi Bold"/>
                <a:cs typeface="Avenir Next Demi Bold"/>
                <a:sym typeface="Avenir Next Demi Bold"/>
              </a:defRPr>
            </a:lvl1pPr>
          </a:lstStyle>
          <a:p>
            <a:pPr/>
            <a:r>
              <a:t>Atribución</a:t>
            </a:r>
          </a:p>
        </p:txBody>
      </p:sp>
      <p:sp>
        <p:nvSpPr>
          <p:cNvPr id="116" name="Nivel de texto 1…"/>
          <p:cNvSpPr txBox="1"/>
          <p:nvPr>
            <p:ph type="body" sz="half" idx="1" hasCustomPrompt="1"/>
          </p:nvPr>
        </p:nvSpPr>
        <p:spPr>
          <a:xfrm>
            <a:off x="1219200" y="4178300"/>
            <a:ext cx="21945600" cy="4416425"/>
          </a:xfrm>
          <a:prstGeom prst="rect">
            <a:avLst/>
          </a:prstGeom>
        </p:spPr>
        <p:txBody>
          <a:bodyPr anchor="ctr"/>
          <a:lstStyle>
            <a:lvl1pPr marL="0" indent="0" algn="ctr" defTabSz="2438400">
              <a:lnSpc>
                <a:spcPct val="80000"/>
              </a:lnSpc>
              <a:spcBef>
                <a:spcPts val="0"/>
              </a:spcBef>
              <a:buSzTx/>
              <a:buNone/>
              <a:defRPr sz="8400">
                <a:latin typeface="+mn-lt"/>
                <a:ea typeface="+mn-ea"/>
                <a:cs typeface="+mn-cs"/>
                <a:sym typeface="Canela Bold"/>
              </a:defRPr>
            </a:lvl1pPr>
            <a:lvl2pPr marL="0" indent="0" algn="ctr" defTabSz="2438400">
              <a:lnSpc>
                <a:spcPct val="80000"/>
              </a:lnSpc>
              <a:spcBef>
                <a:spcPts val="0"/>
              </a:spcBef>
              <a:buSzTx/>
              <a:buNone/>
              <a:defRPr sz="8400">
                <a:latin typeface="+mn-lt"/>
                <a:ea typeface="+mn-ea"/>
                <a:cs typeface="+mn-cs"/>
                <a:sym typeface="Canela Bold"/>
              </a:defRPr>
            </a:lvl2pPr>
            <a:lvl3pPr marL="0" indent="0" algn="ctr" defTabSz="2438400">
              <a:lnSpc>
                <a:spcPct val="80000"/>
              </a:lnSpc>
              <a:spcBef>
                <a:spcPts val="0"/>
              </a:spcBef>
              <a:buSzTx/>
              <a:buNone/>
              <a:defRPr sz="8400">
                <a:latin typeface="+mn-lt"/>
                <a:ea typeface="+mn-ea"/>
                <a:cs typeface="+mn-cs"/>
                <a:sym typeface="Canela Bold"/>
              </a:defRPr>
            </a:lvl3pPr>
            <a:lvl4pPr marL="0" indent="0" algn="ctr" defTabSz="2438400">
              <a:lnSpc>
                <a:spcPct val="80000"/>
              </a:lnSpc>
              <a:spcBef>
                <a:spcPts val="0"/>
              </a:spcBef>
              <a:buSzTx/>
              <a:buNone/>
              <a:defRPr sz="8400">
                <a:latin typeface="+mn-lt"/>
                <a:ea typeface="+mn-ea"/>
                <a:cs typeface="+mn-cs"/>
                <a:sym typeface="Canela Bold"/>
              </a:defRPr>
            </a:lvl4pPr>
            <a:lvl5pPr marL="0" indent="0" algn="ctr" defTabSz="2438400">
              <a:lnSpc>
                <a:spcPct val="80000"/>
              </a:lnSpc>
              <a:spcBef>
                <a:spcPts val="0"/>
              </a:spcBef>
              <a:buSzTx/>
              <a:buNone/>
              <a:defRPr sz="8400">
                <a:latin typeface="+mn-lt"/>
                <a:ea typeface="+mn-ea"/>
                <a:cs typeface="+mn-cs"/>
                <a:sym typeface="Canela Bold"/>
              </a:defRPr>
            </a:lvl5pPr>
          </a:lstStyle>
          <a:p>
            <a:pPr/>
            <a:r>
              <a:t>“Cita destacable”</a:t>
            </a:r>
          </a:p>
          <a:p>
            <a:pPr lvl="1"/>
            <a:r>
              <a:t/>
            </a:r>
          </a:p>
          <a:p>
            <a:pPr lvl="2"/>
            <a:r>
              <a:t/>
            </a:r>
          </a:p>
          <a:p>
            <a:pPr lvl="3"/>
            <a:r>
              <a:t/>
            </a:r>
          </a:p>
          <a:p>
            <a:pPr lvl="4"/>
            <a:r>
              <a:t/>
            </a:r>
          </a:p>
        </p:txBody>
      </p:sp>
      <p:sp>
        <p:nvSpPr>
          <p:cNvPr id="117"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124" name="941297804_1296x1457.jpg"/>
          <p:cNvSpPr/>
          <p:nvPr>
            <p:ph type="pic" sz="quarter" idx="13"/>
          </p:nvPr>
        </p:nvSpPr>
        <p:spPr>
          <a:xfrm>
            <a:off x="15744825" y="5581752"/>
            <a:ext cx="7365408" cy="8280401"/>
          </a:xfrm>
          <a:prstGeom prst="rect">
            <a:avLst/>
          </a:prstGeom>
        </p:spPr>
        <p:txBody>
          <a:bodyPr lIns="91439" tIns="45719" rIns="91439" bIns="45719">
            <a:noAutofit/>
          </a:bodyPr>
          <a:lstStyle/>
          <a:p>
            <a:pPr/>
          </a:p>
        </p:txBody>
      </p:sp>
      <p:sp>
        <p:nvSpPr>
          <p:cNvPr id="125" name="915009552_2264x1509.jpg"/>
          <p:cNvSpPr/>
          <p:nvPr>
            <p:ph type="pic" sz="quarter" idx="14"/>
          </p:nvPr>
        </p:nvSpPr>
        <p:spPr>
          <a:xfrm>
            <a:off x="15363825" y="1270000"/>
            <a:ext cx="8115300" cy="5409006"/>
          </a:xfrm>
          <a:prstGeom prst="rect">
            <a:avLst/>
          </a:prstGeom>
        </p:spPr>
        <p:txBody>
          <a:bodyPr lIns="91439" tIns="45719" rIns="91439" bIns="45719">
            <a:noAutofit/>
          </a:bodyPr>
          <a:lstStyle/>
          <a:p>
            <a:pPr/>
          </a:p>
        </p:txBody>
      </p:sp>
      <p:sp>
        <p:nvSpPr>
          <p:cNvPr id="126" name="740519873_3318x2212.jpg"/>
          <p:cNvSpPr/>
          <p:nvPr>
            <p:ph type="pic" idx="15"/>
          </p:nvPr>
        </p:nvSpPr>
        <p:spPr>
          <a:xfrm>
            <a:off x="-63500" y="1270000"/>
            <a:ext cx="16764000" cy="11176000"/>
          </a:xfrm>
          <a:prstGeom prst="rect">
            <a:avLst/>
          </a:prstGeom>
        </p:spPr>
        <p:txBody>
          <a:bodyPr lIns="91439" tIns="45719" rIns="91439" bIns="45719">
            <a:noAutofit/>
          </a:bodyPr>
          <a:lstStyle/>
          <a:p>
            <a:pPr/>
          </a:p>
        </p:txBody>
      </p:sp>
      <p:sp>
        <p:nvSpPr>
          <p:cNvPr id="127"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740519873_3318x2212.jpg"/>
          <p:cNvSpPr/>
          <p:nvPr>
            <p:ph type="pic" idx="13"/>
          </p:nvPr>
        </p:nvSpPr>
        <p:spPr>
          <a:xfrm>
            <a:off x="1270000" y="-423334"/>
            <a:ext cx="21844000" cy="14562668"/>
          </a:xfrm>
          <a:prstGeom prst="rect">
            <a:avLst/>
          </a:prstGeom>
        </p:spPr>
        <p:txBody>
          <a:bodyPr lIns="91439" tIns="45719" rIns="91439" bIns="45719">
            <a:noAutofit/>
          </a:bodyPr>
          <a:lstStyle/>
          <a:p>
            <a:pPr/>
          </a:p>
        </p:txBody>
      </p:sp>
      <p:sp>
        <p:nvSpPr>
          <p:cNvPr id="135"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42" name="Número de diapositiva"/>
          <p:cNvSpPr txBox="1"/>
          <p:nvPr>
            <p:ph type="sldNum" sz="quarter" idx="2"/>
          </p:nvPr>
        </p:nvSpPr>
        <p:spPr>
          <a:xfrm>
            <a:off x="11991339" y="12684760"/>
            <a:ext cx="408941" cy="4445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ítulo de la diapositiva"/>
          <p:cNvSpPr txBox="1"/>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Título de la diapositiva</a:t>
            </a:r>
          </a:p>
        </p:txBody>
      </p:sp>
      <p:sp>
        <p:nvSpPr>
          <p:cNvPr id="3" name="Nivel de texto 1…"/>
          <p:cNvSpPr txBox="1"/>
          <p:nvPr>
            <p:ph type="body" idx="1" hasCustomPrompt="1"/>
          </p:nvPr>
        </p:nvSpPr>
        <p:spPr>
          <a:xfrm>
            <a:off x="1219200" y="4013200"/>
            <a:ext cx="21948577" cy="848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Texto de viñeta de la diapositiva</a:t>
            </a:r>
          </a:p>
          <a:p>
            <a:pPr lvl="1"/>
            <a:r>
              <a:t/>
            </a:r>
          </a:p>
          <a:p>
            <a:pPr lvl="2"/>
            <a:r>
              <a:t/>
            </a:r>
          </a:p>
          <a:p>
            <a:pPr lvl="3"/>
            <a:r>
              <a:t/>
            </a:r>
          </a:p>
          <a:p>
            <a:pPr lvl="4"/>
            <a:r>
              <a:t/>
            </a:r>
          </a:p>
        </p:txBody>
      </p:sp>
      <p:sp>
        <p:nvSpPr>
          <p:cNvPr id="4" name="Número de diapositiva"/>
          <p:cNvSpPr txBox="1"/>
          <p:nvPr>
            <p:ph type="sldNum" sz="quarter" idx="2"/>
          </p:nvPr>
        </p:nvSpPr>
        <p:spPr>
          <a:xfrm>
            <a:off x="11987530" y="12684760"/>
            <a:ext cx="408941" cy="44450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2000">
                <a:solidFill>
                  <a:srgbClr val="5E5E5E"/>
                </a:solidFill>
                <a:latin typeface="Avenir Next Regular"/>
                <a:ea typeface="Avenir Next Regular"/>
                <a:cs typeface="Avenir Next Regular"/>
                <a:sym typeface="Avenir Next Regular"/>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1pPr>
      <a:lvl2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2pPr>
      <a:lvl3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3pPr>
      <a:lvl4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4pPr>
      <a:lvl5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5pPr>
      <a:lvl6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6pPr>
      <a:lvl7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7pPr>
      <a:lvl8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8pPr>
      <a:lvl9pPr marL="0" marR="0" indent="0" algn="ctr" defTabSz="2438400" rtl="0" latinLnBrk="0">
        <a:lnSpc>
          <a:spcPct val="80000"/>
        </a:lnSpc>
        <a:spcBef>
          <a:spcPts val="0"/>
        </a:spcBef>
        <a:spcAft>
          <a:spcPts val="0"/>
        </a:spcAft>
        <a:buClrTx/>
        <a:buSzTx/>
        <a:buFontTx/>
        <a:buNone/>
        <a:tabLst/>
        <a:defRPr b="0" baseline="0" cap="none" i="0" spc="-84" strike="noStrike" sz="8400" u="none">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b="0" baseline="0" cap="none" i="0" spc="0" strike="noStrike" sz="4400" u="none">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1pPr>
      <a:lvl2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2pPr>
      <a:lvl3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3pPr>
      <a:lvl4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4pPr>
      <a:lvl5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5pPr>
      <a:lvl6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6pPr>
      <a:lvl7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7pPr>
      <a:lvl8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8pPr>
      <a:lvl9pPr marL="0" marR="0" indent="0" algn="ctr" defTabSz="584200" rtl="0" latinLnBrk="0">
        <a:lnSpc>
          <a:spcPct val="100000"/>
        </a:lnSpc>
        <a:spcBef>
          <a:spcPts val="0"/>
        </a:spcBef>
        <a:spcAft>
          <a:spcPts val="0"/>
        </a:spcAft>
        <a:buClrTx/>
        <a:buSzTx/>
        <a:buFontTx/>
        <a:buNone/>
        <a:tabLst/>
        <a:defRPr b="0" baseline="0" cap="none" i="0" spc="0" strike="noStrike" sz="2000" u="none">
          <a:solidFill>
            <a:schemeClr val="tx1"/>
          </a:solidFill>
          <a:uFillTx/>
          <a:latin typeface="+mn-lt"/>
          <a:ea typeface="+mn-ea"/>
          <a:cs typeface="+mn-cs"/>
          <a:sym typeface="Avenir Next Regula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 Id="rId3"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2.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tif"/><Relationship Id="rId3" Type="http://schemas.openxmlformats.org/officeDocument/2006/relationships/image" Target="../media/image8.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tif"/><Relationship Id="rId3" Type="http://schemas.openxmlformats.org/officeDocument/2006/relationships/hyperlink" Target="https://onlinelibrary.wiley.com/action/doSearch?ContribAuthorStored=Ernst%2C+Justin+T" TargetMode="External"/><Relationship Id="rId4" Type="http://schemas.openxmlformats.org/officeDocument/2006/relationships/hyperlink" Target="https://onlinelibrary.wiley.com/action/doSearch?ContribAuthorStored=Becerril%2C+Jorge" TargetMode="External"/><Relationship Id="rId5" Type="http://schemas.openxmlformats.org/officeDocument/2006/relationships/hyperlink" Target="https://onlinelibrary.wiley.com/action/doSearch?ContribAuthorStored=Park%2C+Hyung+Soon" TargetMode="External"/><Relationship Id="rId6" Type="http://schemas.openxmlformats.org/officeDocument/2006/relationships/hyperlink" Target="https://onlinelibrary.wiley.com/action/doSearch?ContribAuthorStored=Yin%2C+Hang" TargetMode="External"/><Relationship Id="rId7" Type="http://schemas.openxmlformats.org/officeDocument/2006/relationships/hyperlink" Target="https://onlinelibrary.wiley.com/action/doSearch?ContribAuthorStored=Hamilton%2C+Andrew+D" TargetMode="External"/></Relationships>

</file>

<file path=ppt/slides/_rels/slide25.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onlinelibrary.wiley.com/action/doSearch?ContribAuthorStored=Ernst%2C+Justin+T" TargetMode="External"/><Relationship Id="rId3" Type="http://schemas.openxmlformats.org/officeDocument/2006/relationships/hyperlink" Target="https://onlinelibrary.wiley.com/action/doSearch?ContribAuthorStored=Becerril%2C+Jorge" TargetMode="External"/><Relationship Id="rId4" Type="http://schemas.openxmlformats.org/officeDocument/2006/relationships/hyperlink" Target="https://onlinelibrary.wiley.com/action/doSearch?ContribAuthorStored=Park%2C+Hyung+Soon" TargetMode="External"/><Relationship Id="rId5" Type="http://schemas.openxmlformats.org/officeDocument/2006/relationships/hyperlink" Target="https://onlinelibrary.wiley.com/action/doSearch?ContribAuthorStored=Yin%2C+Hang" TargetMode="External"/><Relationship Id="rId6" Type="http://schemas.openxmlformats.org/officeDocument/2006/relationships/hyperlink" Target="https://onlinelibrary.wiley.com/action/doSearch?ContribAuthorStored=Hamilton%2C+Andrew+D" TargetMode="Externa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MARTA ALCALÁ REY"/>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MARTA ALCALÁ REY</a:t>
            </a:r>
          </a:p>
        </p:txBody>
      </p:sp>
      <p:sp>
        <p:nvSpPr>
          <p:cNvPr id="152" name="PROTEIN-PROTEIN  INTERACTIONS"/>
          <p:cNvSpPr txBox="1"/>
          <p:nvPr>
            <p:ph type="ctrTitle"/>
          </p:nvPr>
        </p:nvSpPr>
        <p:spPr>
          <a:xfrm>
            <a:off x="1219200" y="3146564"/>
            <a:ext cx="21945600" cy="4267201"/>
          </a:xfrm>
          <a:prstGeom prst="rect">
            <a:avLst/>
          </a:prstGeom>
        </p:spPr>
        <p:txBody>
          <a:bodyPr/>
          <a:lstStyle>
            <a:lvl1pPr defTabSz="2292095">
              <a:defRPr spc="-120" sz="12032"/>
            </a:lvl1pPr>
          </a:lstStyle>
          <a:p>
            <a:pPr/>
            <a:r>
              <a:t>PROTEIN-PROTEIN  INTERACTIONS</a:t>
            </a:r>
          </a:p>
        </p:txBody>
      </p:sp>
      <p:sp>
        <p:nvSpPr>
          <p:cNvPr id="153" name="Seminar: Drug Target Identification in Tropical Pathogens"/>
          <p:cNvSpPr txBox="1"/>
          <p:nvPr>
            <p:ph type="subTitle" sz="quarter" idx="1"/>
          </p:nvPr>
        </p:nvSpPr>
        <p:spPr>
          <a:prstGeom prst="rect">
            <a:avLst/>
          </a:prstGeom>
        </p:spPr>
        <p:txBody>
          <a:bodyPr/>
          <a:lstStyle/>
          <a:p>
            <a:pPr/>
            <a:r>
              <a:t>Seminar: Drug Target Identification in Tropical Pathogens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INDEX"/>
          <p:cNvSpPr txBox="1"/>
          <p:nvPr>
            <p:ph type="title"/>
          </p:nvPr>
        </p:nvSpPr>
        <p:spPr>
          <a:prstGeom prst="rect">
            <a:avLst/>
          </a:prstGeom>
        </p:spPr>
        <p:txBody>
          <a:bodyPr/>
          <a:lstStyle/>
          <a:p>
            <a:pPr/>
            <a:r>
              <a:t>INDEX</a:t>
            </a:r>
          </a:p>
        </p:txBody>
      </p:sp>
      <p:sp>
        <p:nvSpPr>
          <p:cNvPr id="156" name="Structural biology of protein-protein interactions and classification into different types.…"/>
          <p:cNvSpPr txBox="1"/>
          <p:nvPr>
            <p:ph type="body" idx="1"/>
          </p:nvPr>
        </p:nvSpPr>
        <p:spPr>
          <a:xfrm>
            <a:off x="1217711" y="3182785"/>
            <a:ext cx="21948578" cy="8483601"/>
          </a:xfrm>
          <a:prstGeom prst="rect">
            <a:avLst/>
          </a:prstGeom>
        </p:spPr>
        <p:txBody>
          <a:bodyPr/>
          <a:lstStyle/>
          <a:p>
            <a:pPr/>
            <a:r>
              <a:t>Structural biology of protein-protein interactions and classification into different types. </a:t>
            </a:r>
          </a:p>
          <a:p>
            <a:pPr lvl="1"/>
            <a:r>
              <a:t>Role of structural biology.</a:t>
            </a:r>
          </a:p>
          <a:p>
            <a:pPr lvl="1"/>
            <a:r>
              <a:t>Key characteristics of protein-protein interactions. </a:t>
            </a:r>
          </a:p>
          <a:p>
            <a:pPr lvl="1"/>
            <a:r>
              <a:t>Classifying of protein-protein interactions.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INDEX"/>
          <p:cNvSpPr txBox="1"/>
          <p:nvPr>
            <p:ph type="title"/>
          </p:nvPr>
        </p:nvSpPr>
        <p:spPr>
          <a:prstGeom prst="rect">
            <a:avLst/>
          </a:prstGeom>
        </p:spPr>
        <p:txBody>
          <a:bodyPr/>
          <a:lstStyle/>
          <a:p>
            <a:pPr/>
            <a:r>
              <a:t>INDEX</a:t>
            </a:r>
          </a:p>
        </p:txBody>
      </p:sp>
      <p:sp>
        <p:nvSpPr>
          <p:cNvPr id="159" name="Strategies for identifying protein-protein interactions inhibitors.…"/>
          <p:cNvSpPr txBox="1"/>
          <p:nvPr>
            <p:ph type="body" idx="1"/>
          </p:nvPr>
        </p:nvSpPr>
        <p:spPr>
          <a:xfrm>
            <a:off x="1217711" y="3182785"/>
            <a:ext cx="21948578" cy="8483601"/>
          </a:xfrm>
          <a:prstGeom prst="rect">
            <a:avLst/>
          </a:prstGeom>
        </p:spPr>
        <p:txBody>
          <a:bodyPr/>
          <a:lstStyle/>
          <a:p>
            <a:pPr/>
            <a:r>
              <a:t>Strategies for identifying protein-protein interactions inhibitors. </a:t>
            </a:r>
          </a:p>
          <a:p>
            <a:pPr lvl="1"/>
            <a:r>
              <a:t>High-throughput screening. </a:t>
            </a:r>
          </a:p>
          <a:p>
            <a:pPr lvl="1"/>
            <a:r>
              <a:t>Fragment screening and optimization. </a:t>
            </a:r>
          </a:p>
          <a:p>
            <a:pPr lvl="2"/>
            <a:r>
              <a:t>Biophysical methods for fragment-based drug discovery. </a:t>
            </a:r>
          </a:p>
          <a:p>
            <a:pPr lvl="1"/>
            <a:r>
              <a:t>Rational design: peptides and peptidomimetics. </a:t>
            </a:r>
          </a:p>
          <a:p>
            <a:pPr lvl="1"/>
            <a:r>
              <a:t>Computational approches. </a:t>
            </a:r>
          </a:p>
          <a:p>
            <a:pPr lvl="1"/>
            <a:r>
              <a:t>Lead optimization.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Role of Structural Biology"/>
          <p:cNvSpPr txBox="1"/>
          <p:nvPr>
            <p:ph type="title"/>
          </p:nvPr>
        </p:nvSpPr>
        <p:spPr>
          <a:prstGeom prst="rect">
            <a:avLst/>
          </a:prstGeom>
        </p:spPr>
        <p:txBody>
          <a:bodyPr/>
          <a:lstStyle/>
          <a:p>
            <a:pPr/>
            <a:r>
              <a:t>Role of Structural Biology</a:t>
            </a:r>
          </a:p>
        </p:txBody>
      </p:sp>
      <p:pic>
        <p:nvPicPr>
          <p:cNvPr id="162" name="Imagen" descr="Imagen"/>
          <p:cNvPicPr>
            <a:picLocks noChangeAspect="1"/>
          </p:cNvPicPr>
          <p:nvPr/>
        </p:nvPicPr>
        <p:blipFill>
          <a:blip r:embed="rId2">
            <a:extLst/>
          </a:blip>
          <a:srcRect l="0" t="0" r="0" b="5203"/>
          <a:stretch>
            <a:fillRect/>
          </a:stretch>
        </p:blipFill>
        <p:spPr>
          <a:xfrm>
            <a:off x="1745448" y="2239298"/>
            <a:ext cx="8770815" cy="9836001"/>
          </a:xfrm>
          <a:prstGeom prst="rect">
            <a:avLst/>
          </a:prstGeom>
          <a:ln w="12700">
            <a:miter lim="400000"/>
          </a:ln>
        </p:spPr>
      </p:pic>
      <p:sp>
        <p:nvSpPr>
          <p:cNvPr id="163" name="Department of Life Sciences, Centre for Integrative Systems Biology and Bioinformatics, Imperial College London, London, United Kingdom"/>
          <p:cNvSpPr txBox="1"/>
          <p:nvPr/>
        </p:nvSpPr>
        <p:spPr>
          <a:xfrm>
            <a:off x="1883241" y="12147960"/>
            <a:ext cx="6690205" cy="633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Department of Life Sciences, Centre for Integrative Systems Biology and Bioinformatics, Imperial College London, London, United Kingdom</a:t>
            </a:r>
          </a:p>
        </p:txBody>
      </p:sp>
      <p:sp>
        <p:nvSpPr>
          <p:cNvPr id="164" name="Structural biology is often central to protein-protein interaction research. It might be preferable to have access to a structure of the complete protein-protein interaction to inform a drug discovery effort by Xray crystallography or NMR spectroscopy."/>
          <p:cNvSpPr txBox="1"/>
          <p:nvPr/>
        </p:nvSpPr>
        <p:spPr>
          <a:xfrm>
            <a:off x="12437556" y="4175667"/>
            <a:ext cx="10714647" cy="59634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1200"/>
              </a:spcBef>
            </a:lvl1pPr>
          </a:lstStyle>
          <a:p>
            <a:pPr/>
            <a:r>
              <a:t>Structural biology is often central to protein-protein interaction research. It might be preferable to have access to a structure of the complete protein-protein interaction to inform a drug discovery effort by Xray crystallography or NMR spec­troscopy.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Key Characteristics of Protein-Protein Interaction"/>
          <p:cNvSpPr txBox="1"/>
          <p:nvPr>
            <p:ph type="title"/>
          </p:nvPr>
        </p:nvSpPr>
        <p:spPr>
          <a:prstGeom prst="rect">
            <a:avLst/>
          </a:prstGeom>
        </p:spPr>
        <p:txBody>
          <a:bodyPr/>
          <a:lstStyle>
            <a:lvl1pPr defTabSz="2292095">
              <a:defRPr spc="-78" sz="7896"/>
            </a:lvl1pPr>
          </a:lstStyle>
          <a:p>
            <a:pPr/>
            <a:r>
              <a:t>Key Characteristics of Protein-Protein Interaction</a:t>
            </a:r>
          </a:p>
        </p:txBody>
      </p:sp>
      <p:sp>
        <p:nvSpPr>
          <p:cNvPr id="167" name="A critical development in the understanding of protein-protein interactions was the realization that certain residues or regions, termed hot spots, are largely responsible for driving binding. This can be explored experimentally by a process known as ala"/>
          <p:cNvSpPr txBox="1"/>
          <p:nvPr/>
        </p:nvSpPr>
        <p:spPr>
          <a:xfrm>
            <a:off x="1156305" y="4100175"/>
            <a:ext cx="9732977" cy="77922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1200"/>
              </a:spcBef>
            </a:lvl1pPr>
          </a:lstStyle>
          <a:p>
            <a:pPr/>
            <a:r>
              <a:t>A critical development in the understanding of protein-protein interactions was the realization that certain residues or regions, termed hot spots, are largely responsible for driving binding. This can be explored experimentally by a process known as alanine scanning or hot­spot analysis.</a:t>
            </a:r>
          </a:p>
        </p:txBody>
      </p:sp>
      <p:pic>
        <p:nvPicPr>
          <p:cNvPr id="168" name="Imagen" descr="Imagen"/>
          <p:cNvPicPr>
            <a:picLocks noChangeAspect="1"/>
          </p:cNvPicPr>
          <p:nvPr/>
        </p:nvPicPr>
        <p:blipFill>
          <a:blip r:embed="rId2">
            <a:extLst/>
          </a:blip>
          <a:stretch>
            <a:fillRect/>
          </a:stretch>
        </p:blipFill>
        <p:spPr>
          <a:xfrm>
            <a:off x="12372033" y="3336838"/>
            <a:ext cx="10863050" cy="8390413"/>
          </a:xfrm>
          <a:prstGeom prst="rect">
            <a:avLst/>
          </a:prstGeom>
          <a:ln w="12700">
            <a:miter lim="400000"/>
          </a:ln>
        </p:spPr>
      </p:pic>
      <p:sp>
        <p:nvSpPr>
          <p:cNvPr id="169" name="Department of Life Sciences, Centre for Integrative Systems Biology and Bioinformatics, Imperial College London, London, United Kingdom"/>
          <p:cNvSpPr txBox="1"/>
          <p:nvPr/>
        </p:nvSpPr>
        <p:spPr>
          <a:xfrm>
            <a:off x="12412853" y="11803534"/>
            <a:ext cx="6690205" cy="633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Department of Life Sciences, Centre for Integrative Systems Biology and Bioinformatics, Imperial College London, London, United Kingdom</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Key Characteristics of Protein-Protein Interaction"/>
          <p:cNvSpPr txBox="1"/>
          <p:nvPr>
            <p:ph type="title"/>
          </p:nvPr>
        </p:nvSpPr>
        <p:spPr>
          <a:prstGeom prst="rect">
            <a:avLst/>
          </a:prstGeom>
        </p:spPr>
        <p:txBody>
          <a:bodyPr/>
          <a:lstStyle>
            <a:lvl1pPr defTabSz="2292095">
              <a:defRPr spc="-78" sz="7896"/>
            </a:lvl1pPr>
          </a:lstStyle>
          <a:p>
            <a:pPr/>
            <a:r>
              <a:t>Key Characteristics of Protein-Protein Interaction</a:t>
            </a:r>
          </a:p>
        </p:txBody>
      </p:sp>
      <p:sp>
        <p:nvSpPr>
          <p:cNvPr id="172" name="Analysis of alanine scanning data indicates a preference for Trp, Tyr and Arg as hotspot residues. The polar residues Asp and His are also enriched. It has been proposed that hot spots interact cooperatively and tend to be distributed within tightly pack"/>
          <p:cNvSpPr txBox="1"/>
          <p:nvPr/>
        </p:nvSpPr>
        <p:spPr>
          <a:xfrm>
            <a:off x="1156305" y="4100175"/>
            <a:ext cx="9732977" cy="68016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1200"/>
              </a:spcBef>
            </a:lvl1pPr>
          </a:lstStyle>
          <a:p>
            <a:pPr/>
            <a:r>
              <a:t>Analysis of alanine scanning data indicates a preference for Trp, Tyr and Arg as hot­spot residues. The polar residues Asp and His are also enriched. It has been proposed that hot spots inter­act cooperatively and tend to be distributed within tightly packed local clusters.</a:t>
            </a:r>
          </a:p>
        </p:txBody>
      </p:sp>
      <p:pic>
        <p:nvPicPr>
          <p:cNvPr id="173" name="Imagen" descr="Imagen"/>
          <p:cNvPicPr>
            <a:picLocks noChangeAspect="1"/>
          </p:cNvPicPr>
          <p:nvPr/>
        </p:nvPicPr>
        <p:blipFill>
          <a:blip r:embed="rId2">
            <a:extLst/>
          </a:blip>
          <a:stretch>
            <a:fillRect/>
          </a:stretch>
        </p:blipFill>
        <p:spPr>
          <a:xfrm>
            <a:off x="12372033" y="3336838"/>
            <a:ext cx="10863050" cy="8390413"/>
          </a:xfrm>
          <a:prstGeom prst="rect">
            <a:avLst/>
          </a:prstGeom>
          <a:ln w="12700">
            <a:miter lim="400000"/>
          </a:ln>
        </p:spPr>
      </p:pic>
      <p:sp>
        <p:nvSpPr>
          <p:cNvPr id="174" name="Department of Life Sciences, Centre for Integrative Systems Biology and Bioinformatics, Imperial College London, London, United Kingdom"/>
          <p:cNvSpPr txBox="1"/>
          <p:nvPr/>
        </p:nvSpPr>
        <p:spPr>
          <a:xfrm>
            <a:off x="12412853" y="11803534"/>
            <a:ext cx="6690205" cy="633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Department of Life Sciences, Centre for Integrative Systems Biology and Bioinformatics, Imperial College London, London, United Kingdom</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Classifying of Protein-Protein Interactions"/>
          <p:cNvSpPr txBox="1"/>
          <p:nvPr>
            <p:ph type="title" idx="4294967295"/>
          </p:nvPr>
        </p:nvSpPr>
        <p:spPr>
          <a:prstGeom prst="rect">
            <a:avLst/>
          </a:prstGeom>
        </p:spPr>
        <p:txBody>
          <a:bodyPr/>
          <a:lstStyle/>
          <a:p>
            <a:pPr/>
            <a:r>
              <a:t>Classifying of Protein-Protein Interactions</a:t>
            </a:r>
          </a:p>
        </p:txBody>
      </p:sp>
      <p:sp>
        <p:nvSpPr>
          <p:cNvPr id="177" name="Homomeric Vs. Heteromeric.…"/>
          <p:cNvSpPr txBox="1"/>
          <p:nvPr>
            <p:ph type="body" sz="half" idx="1"/>
          </p:nvPr>
        </p:nvSpPr>
        <p:spPr>
          <a:xfrm>
            <a:off x="1219200" y="4013200"/>
            <a:ext cx="10640073" cy="8483600"/>
          </a:xfrm>
          <a:prstGeom prst="rect">
            <a:avLst/>
          </a:prstGeom>
        </p:spPr>
        <p:txBody>
          <a:bodyPr numCol="1" spcCol="38100"/>
          <a:lstStyle/>
          <a:p>
            <a:pPr/>
            <a:r>
              <a:t>Homomeric Vs. Heteromeric.</a:t>
            </a:r>
          </a:p>
          <a:p>
            <a:pPr/>
            <a:r>
              <a:t>Obligate (strong and long lived) Vs. Non-­obligate (weaker and transient).</a:t>
            </a:r>
          </a:p>
        </p:txBody>
      </p:sp>
      <p:pic>
        <p:nvPicPr>
          <p:cNvPr id="178" name="Imagen" descr="Imagen"/>
          <p:cNvPicPr>
            <a:picLocks noChangeAspect="1"/>
          </p:cNvPicPr>
          <p:nvPr/>
        </p:nvPicPr>
        <p:blipFill>
          <a:blip r:embed="rId2">
            <a:extLst/>
          </a:blip>
          <a:stretch>
            <a:fillRect/>
          </a:stretch>
        </p:blipFill>
        <p:spPr>
          <a:xfrm>
            <a:off x="12517407" y="2336547"/>
            <a:ext cx="10078462" cy="10404792"/>
          </a:xfrm>
          <a:prstGeom prst="rect">
            <a:avLst/>
          </a:prstGeom>
          <a:ln w="12700">
            <a:miter lim="400000"/>
          </a:ln>
        </p:spPr>
      </p:pic>
      <p:sp>
        <p:nvSpPr>
          <p:cNvPr id="179" name="Small molecules, big targets: drug discovery faces the protein– protein interaction challenge Duncan E. Scott1, Andrew R. Bayly1,2, Chris Abell1 and John Skidmore3"/>
          <p:cNvSpPr txBox="1"/>
          <p:nvPr/>
        </p:nvSpPr>
        <p:spPr>
          <a:xfrm>
            <a:off x="12812069" y="12152848"/>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Globular protein-Globular protein, discotinuous epitop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Globular protein-Globular protein, discotinuous epitope.</a:t>
            </a:r>
          </a:p>
        </p:txBody>
      </p:sp>
      <p:sp>
        <p:nvSpPr>
          <p:cNvPr id="182" name="Classifying of Protein-Protein Interactions"/>
          <p:cNvSpPr txBox="1"/>
          <p:nvPr>
            <p:ph type="title"/>
          </p:nvPr>
        </p:nvSpPr>
        <p:spPr>
          <a:prstGeom prst="rect">
            <a:avLst/>
          </a:prstGeom>
        </p:spPr>
        <p:txBody>
          <a:bodyPr/>
          <a:lstStyle/>
          <a:p>
            <a:pPr/>
            <a:r>
              <a:t>Classifying of Protein-Protein Interactions</a:t>
            </a:r>
          </a:p>
        </p:txBody>
      </p:sp>
      <p:pic>
        <p:nvPicPr>
          <p:cNvPr id="183" name="Imagen" descr="Imagen"/>
          <p:cNvPicPr>
            <a:picLocks noChangeAspect="1"/>
          </p:cNvPicPr>
          <p:nvPr/>
        </p:nvPicPr>
        <p:blipFill>
          <a:blip r:embed="rId2">
            <a:extLst/>
          </a:blip>
          <a:stretch>
            <a:fillRect/>
          </a:stretch>
        </p:blipFill>
        <p:spPr>
          <a:xfrm rot="16200000">
            <a:off x="4636814" y="3930437"/>
            <a:ext cx="4486058" cy="11246910"/>
          </a:xfrm>
          <a:prstGeom prst="rect">
            <a:avLst/>
          </a:prstGeom>
          <a:ln w="12700">
            <a:miter lim="400000"/>
          </a:ln>
        </p:spPr>
      </p:pic>
      <p:pic>
        <p:nvPicPr>
          <p:cNvPr id="184" name="Imagen" descr="Imagen"/>
          <p:cNvPicPr>
            <a:picLocks noChangeAspect="1"/>
          </p:cNvPicPr>
          <p:nvPr/>
        </p:nvPicPr>
        <p:blipFill>
          <a:blip r:embed="rId3">
            <a:extLst/>
          </a:blip>
          <a:stretch>
            <a:fillRect/>
          </a:stretch>
        </p:blipFill>
        <p:spPr>
          <a:xfrm>
            <a:off x="1123848" y="3862377"/>
            <a:ext cx="22136304" cy="3541811"/>
          </a:xfrm>
          <a:prstGeom prst="rect">
            <a:avLst/>
          </a:prstGeom>
          <a:ln w="12700">
            <a:miter lim="400000"/>
          </a:ln>
        </p:spPr>
      </p:pic>
      <p:sp>
        <p:nvSpPr>
          <p:cNvPr id="185" name="Small molecules, big targets: drug discovery faces the protein– protein interaction challenge Duncan E. Scott1, Andrew R. Bayly1,2, Chris Abell1 and John Skidmore3"/>
          <p:cNvSpPr txBox="1"/>
          <p:nvPr/>
        </p:nvSpPr>
        <p:spPr>
          <a:xfrm>
            <a:off x="1259550" y="11416332"/>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Globular protein-Peptide, continuous epitop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Globular protein-Peptide, continuous epitope.</a:t>
            </a:r>
          </a:p>
        </p:txBody>
      </p:sp>
      <p:sp>
        <p:nvSpPr>
          <p:cNvPr id="188" name="Classifying of Protein-Protein Interactions"/>
          <p:cNvSpPr txBox="1"/>
          <p:nvPr>
            <p:ph type="title"/>
          </p:nvPr>
        </p:nvSpPr>
        <p:spPr>
          <a:prstGeom prst="rect">
            <a:avLst/>
          </a:prstGeom>
        </p:spPr>
        <p:txBody>
          <a:bodyPr/>
          <a:lstStyle/>
          <a:p>
            <a:pPr/>
            <a:r>
              <a:t>Classifying of Protein-Protein Interactions</a:t>
            </a:r>
          </a:p>
        </p:txBody>
      </p:sp>
      <p:pic>
        <p:nvPicPr>
          <p:cNvPr id="189" name="Imagen" descr="Imagen"/>
          <p:cNvPicPr>
            <a:picLocks noChangeAspect="1"/>
          </p:cNvPicPr>
          <p:nvPr/>
        </p:nvPicPr>
        <p:blipFill>
          <a:blip r:embed="rId2">
            <a:extLst/>
          </a:blip>
          <a:stretch>
            <a:fillRect/>
          </a:stretch>
        </p:blipFill>
        <p:spPr>
          <a:xfrm>
            <a:off x="1153853" y="3973178"/>
            <a:ext cx="22076294" cy="2932622"/>
          </a:xfrm>
          <a:prstGeom prst="rect">
            <a:avLst/>
          </a:prstGeom>
          <a:ln w="12700">
            <a:miter lim="400000"/>
          </a:ln>
        </p:spPr>
      </p:pic>
      <p:pic>
        <p:nvPicPr>
          <p:cNvPr id="190" name="Imagen" descr="Imagen"/>
          <p:cNvPicPr>
            <a:picLocks noChangeAspect="1"/>
          </p:cNvPicPr>
          <p:nvPr/>
        </p:nvPicPr>
        <p:blipFill>
          <a:blip r:embed="rId3">
            <a:extLst/>
          </a:blip>
          <a:stretch>
            <a:fillRect/>
          </a:stretch>
        </p:blipFill>
        <p:spPr>
          <a:xfrm rot="16200000">
            <a:off x="5178516" y="2887133"/>
            <a:ext cx="3904727" cy="12060428"/>
          </a:xfrm>
          <a:prstGeom prst="rect">
            <a:avLst/>
          </a:prstGeom>
          <a:ln w="12700">
            <a:miter lim="400000"/>
          </a:ln>
        </p:spPr>
      </p:pic>
      <p:sp>
        <p:nvSpPr>
          <p:cNvPr id="191" name="Small molecules, big targets: drug discovery faces the protein– protein interaction challenge Duncan E. Scott1, Andrew R. Bayly1,2, Chris Abell1 and John Skidmore3"/>
          <p:cNvSpPr txBox="1"/>
          <p:nvPr/>
        </p:nvSpPr>
        <p:spPr>
          <a:xfrm>
            <a:off x="1303557" y="11196295"/>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Globular protein-Helical peptide, discontinuos epitop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Globular protein-Helical peptide, discontinuos epitope.</a:t>
            </a:r>
          </a:p>
        </p:txBody>
      </p:sp>
      <p:sp>
        <p:nvSpPr>
          <p:cNvPr id="194" name="Classifying of Protein-Protein Interactions"/>
          <p:cNvSpPr txBox="1"/>
          <p:nvPr>
            <p:ph type="title"/>
          </p:nvPr>
        </p:nvSpPr>
        <p:spPr>
          <a:prstGeom prst="rect">
            <a:avLst/>
          </a:prstGeom>
        </p:spPr>
        <p:txBody>
          <a:bodyPr/>
          <a:lstStyle/>
          <a:p>
            <a:pPr/>
            <a:r>
              <a:t>Classifying of Protein-Protein Interactions</a:t>
            </a:r>
          </a:p>
        </p:txBody>
      </p:sp>
      <p:pic>
        <p:nvPicPr>
          <p:cNvPr id="195" name="Imagen" descr="Imagen"/>
          <p:cNvPicPr>
            <a:picLocks noChangeAspect="1"/>
          </p:cNvPicPr>
          <p:nvPr/>
        </p:nvPicPr>
        <p:blipFill>
          <a:blip r:embed="rId2">
            <a:extLst/>
          </a:blip>
          <a:stretch>
            <a:fillRect/>
          </a:stretch>
        </p:blipFill>
        <p:spPr>
          <a:xfrm rot="16200000">
            <a:off x="4732291" y="3772865"/>
            <a:ext cx="4117229" cy="11257978"/>
          </a:xfrm>
          <a:prstGeom prst="rect">
            <a:avLst/>
          </a:prstGeom>
          <a:ln w="12700">
            <a:miter lim="400000"/>
          </a:ln>
        </p:spPr>
      </p:pic>
      <p:pic>
        <p:nvPicPr>
          <p:cNvPr id="196" name="Imagen" descr="Imagen"/>
          <p:cNvPicPr>
            <a:picLocks noChangeAspect="1"/>
          </p:cNvPicPr>
          <p:nvPr/>
        </p:nvPicPr>
        <p:blipFill>
          <a:blip r:embed="rId3">
            <a:extLst/>
          </a:blip>
          <a:stretch>
            <a:fillRect/>
          </a:stretch>
        </p:blipFill>
        <p:spPr>
          <a:xfrm>
            <a:off x="1047563" y="4026923"/>
            <a:ext cx="22162208" cy="3317445"/>
          </a:xfrm>
          <a:prstGeom prst="rect">
            <a:avLst/>
          </a:prstGeom>
          <a:ln w="12700">
            <a:miter lim="400000"/>
          </a:ln>
        </p:spPr>
      </p:pic>
      <p:sp>
        <p:nvSpPr>
          <p:cNvPr id="197" name="Small molecules, big targets: drug discovery faces the protein– protein interaction challenge Duncan E. Scott1, Andrew R. Bayly1,2, Chris Abell1 and John Skidmore3"/>
          <p:cNvSpPr txBox="1"/>
          <p:nvPr/>
        </p:nvSpPr>
        <p:spPr>
          <a:xfrm>
            <a:off x="1303557" y="11196295"/>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Peptide-Peptid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Peptide-Peptide.</a:t>
            </a:r>
          </a:p>
        </p:txBody>
      </p:sp>
      <p:sp>
        <p:nvSpPr>
          <p:cNvPr id="200" name="Classifying of Protein-Protein Interactions"/>
          <p:cNvSpPr txBox="1"/>
          <p:nvPr>
            <p:ph type="title"/>
          </p:nvPr>
        </p:nvSpPr>
        <p:spPr>
          <a:prstGeom prst="rect">
            <a:avLst/>
          </a:prstGeom>
        </p:spPr>
        <p:txBody>
          <a:bodyPr/>
          <a:lstStyle/>
          <a:p>
            <a:pPr/>
            <a:r>
              <a:t>Classifying of Protein-Protein Interactions</a:t>
            </a:r>
          </a:p>
        </p:txBody>
      </p:sp>
      <p:pic>
        <p:nvPicPr>
          <p:cNvPr id="201" name="Imagen" descr="Imagen"/>
          <p:cNvPicPr>
            <a:picLocks noChangeAspect="1"/>
          </p:cNvPicPr>
          <p:nvPr/>
        </p:nvPicPr>
        <p:blipFill>
          <a:blip r:embed="rId2">
            <a:extLst/>
          </a:blip>
          <a:stretch>
            <a:fillRect/>
          </a:stretch>
        </p:blipFill>
        <p:spPr>
          <a:xfrm>
            <a:off x="1159269" y="4021371"/>
            <a:ext cx="22065461" cy="2425280"/>
          </a:xfrm>
          <a:prstGeom prst="rect">
            <a:avLst/>
          </a:prstGeom>
          <a:ln w="12700">
            <a:miter lim="400000"/>
          </a:ln>
        </p:spPr>
      </p:pic>
      <p:pic>
        <p:nvPicPr>
          <p:cNvPr id="202" name="Imagen" descr="Imagen"/>
          <p:cNvPicPr>
            <a:picLocks noChangeAspect="1"/>
          </p:cNvPicPr>
          <p:nvPr/>
        </p:nvPicPr>
        <p:blipFill>
          <a:blip r:embed="rId3">
            <a:extLst/>
          </a:blip>
          <a:stretch>
            <a:fillRect/>
          </a:stretch>
        </p:blipFill>
        <p:spPr>
          <a:xfrm rot="16200000">
            <a:off x="5728916" y="2068528"/>
            <a:ext cx="3447388" cy="12305321"/>
          </a:xfrm>
          <a:prstGeom prst="rect">
            <a:avLst/>
          </a:prstGeom>
          <a:ln w="12700">
            <a:miter lim="400000"/>
          </a:ln>
        </p:spPr>
      </p:pic>
      <p:sp>
        <p:nvSpPr>
          <p:cNvPr id="203" name="Small molecules, big targets: drug discovery faces the protein– protein interaction challenge Duncan E. Scott1, Andrew R. Bayly1,2, Chris Abell1 and John Skidmore3"/>
          <p:cNvSpPr txBox="1"/>
          <p:nvPr/>
        </p:nvSpPr>
        <p:spPr>
          <a:xfrm>
            <a:off x="1017510" y="9766057"/>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Globular protein-Peptide."/>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Globular protein-Peptide.</a:t>
            </a:r>
          </a:p>
        </p:txBody>
      </p:sp>
      <p:sp>
        <p:nvSpPr>
          <p:cNvPr id="206" name="Classifying of Protein-Protein Interactions"/>
          <p:cNvSpPr txBox="1"/>
          <p:nvPr>
            <p:ph type="title"/>
          </p:nvPr>
        </p:nvSpPr>
        <p:spPr>
          <a:prstGeom prst="rect">
            <a:avLst/>
          </a:prstGeom>
        </p:spPr>
        <p:txBody>
          <a:bodyPr/>
          <a:lstStyle/>
          <a:p>
            <a:pPr/>
            <a:r>
              <a:t>Classifying of Protein-Protein Interactions</a:t>
            </a:r>
          </a:p>
        </p:txBody>
      </p:sp>
      <p:pic>
        <p:nvPicPr>
          <p:cNvPr id="207" name="Imagen" descr="Imagen"/>
          <p:cNvPicPr>
            <a:picLocks noChangeAspect="1"/>
          </p:cNvPicPr>
          <p:nvPr/>
        </p:nvPicPr>
        <p:blipFill>
          <a:blip r:embed="rId2">
            <a:extLst/>
          </a:blip>
          <a:stretch>
            <a:fillRect/>
          </a:stretch>
        </p:blipFill>
        <p:spPr>
          <a:xfrm>
            <a:off x="1216467" y="4026490"/>
            <a:ext cx="21948578" cy="2936228"/>
          </a:xfrm>
          <a:prstGeom prst="rect">
            <a:avLst/>
          </a:prstGeom>
          <a:ln w="12700">
            <a:miter lim="400000"/>
          </a:ln>
        </p:spPr>
      </p:pic>
      <p:pic>
        <p:nvPicPr>
          <p:cNvPr id="208" name="Imagen" descr="Imagen"/>
          <p:cNvPicPr>
            <a:picLocks noChangeAspect="1"/>
          </p:cNvPicPr>
          <p:nvPr/>
        </p:nvPicPr>
        <p:blipFill>
          <a:blip r:embed="rId3">
            <a:extLst/>
          </a:blip>
          <a:stretch>
            <a:fillRect/>
          </a:stretch>
        </p:blipFill>
        <p:spPr>
          <a:xfrm>
            <a:off x="1156173" y="6972674"/>
            <a:ext cx="22071654" cy="2802323"/>
          </a:xfrm>
          <a:prstGeom prst="rect">
            <a:avLst/>
          </a:prstGeom>
          <a:ln w="12700">
            <a:miter lim="400000"/>
          </a:ln>
        </p:spPr>
      </p:pic>
      <p:sp>
        <p:nvSpPr>
          <p:cNvPr id="209" name="Small molecules, big targets: drug discovery faces the protein– protein interaction challenge Duncan E. Scott1, Andrew R. Bayly1,2, Chris Abell1 and John Skidmore3"/>
          <p:cNvSpPr txBox="1"/>
          <p:nvPr/>
        </p:nvSpPr>
        <p:spPr>
          <a:xfrm>
            <a:off x="1127528" y="10250137"/>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INDEX"/>
          <p:cNvSpPr txBox="1"/>
          <p:nvPr>
            <p:ph type="title"/>
          </p:nvPr>
        </p:nvSpPr>
        <p:spPr>
          <a:prstGeom prst="rect">
            <a:avLst/>
          </a:prstGeom>
        </p:spPr>
        <p:txBody>
          <a:bodyPr/>
          <a:lstStyle/>
          <a:p>
            <a:pPr/>
            <a:r>
              <a:t>INDEX</a:t>
            </a:r>
          </a:p>
        </p:txBody>
      </p:sp>
      <p:sp>
        <p:nvSpPr>
          <p:cNvPr id="212" name="Structural biology of protein-protein interactions and classification into different types.…"/>
          <p:cNvSpPr txBox="1"/>
          <p:nvPr>
            <p:ph type="body" idx="1"/>
          </p:nvPr>
        </p:nvSpPr>
        <p:spPr>
          <a:xfrm>
            <a:off x="1217711" y="3182785"/>
            <a:ext cx="21948578" cy="8483601"/>
          </a:xfrm>
          <a:prstGeom prst="rect">
            <a:avLst/>
          </a:prstGeom>
        </p:spPr>
        <p:txBody>
          <a:bodyPr/>
          <a:lstStyle/>
          <a:p>
            <a:pPr/>
            <a:r>
              <a:t>Structural biology of protein-protein interactions and classification into different types. </a:t>
            </a:r>
          </a:p>
          <a:p>
            <a:pPr lvl="1"/>
            <a:r>
              <a:t>Role of structural biology.</a:t>
            </a:r>
          </a:p>
          <a:p>
            <a:pPr lvl="1"/>
            <a:r>
              <a:t>Key characteristics of protein-protein interactions. </a:t>
            </a:r>
          </a:p>
          <a:p>
            <a:pPr lvl="1"/>
            <a:r>
              <a:t>Classifying of protein-protein interactions.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INDEX"/>
          <p:cNvSpPr txBox="1"/>
          <p:nvPr>
            <p:ph type="title"/>
          </p:nvPr>
        </p:nvSpPr>
        <p:spPr>
          <a:prstGeom prst="rect">
            <a:avLst/>
          </a:prstGeom>
        </p:spPr>
        <p:txBody>
          <a:bodyPr/>
          <a:lstStyle/>
          <a:p>
            <a:pPr/>
            <a:r>
              <a:t>INDEX</a:t>
            </a:r>
          </a:p>
        </p:txBody>
      </p:sp>
      <p:sp>
        <p:nvSpPr>
          <p:cNvPr id="215" name="Strategies for identifying protein-protein interactions inhibitors.…"/>
          <p:cNvSpPr txBox="1"/>
          <p:nvPr>
            <p:ph type="body" idx="1"/>
          </p:nvPr>
        </p:nvSpPr>
        <p:spPr>
          <a:xfrm>
            <a:off x="1217711" y="3182785"/>
            <a:ext cx="21948578" cy="8483601"/>
          </a:xfrm>
          <a:prstGeom prst="rect">
            <a:avLst/>
          </a:prstGeom>
        </p:spPr>
        <p:txBody>
          <a:bodyPr/>
          <a:lstStyle/>
          <a:p>
            <a:pPr/>
            <a:r>
              <a:t>Strategies for identifying protein-protein interactions inhibitors. </a:t>
            </a:r>
          </a:p>
          <a:p>
            <a:pPr lvl="1"/>
            <a:r>
              <a:t>High-throughput screening. </a:t>
            </a:r>
          </a:p>
          <a:p>
            <a:pPr lvl="1"/>
            <a:r>
              <a:t>Fragment screening and optimization. </a:t>
            </a:r>
          </a:p>
          <a:p>
            <a:pPr lvl="2"/>
            <a:r>
              <a:t>Biophysical methods for fragment-based drug discovery. </a:t>
            </a:r>
          </a:p>
          <a:p>
            <a:pPr lvl="1"/>
            <a:r>
              <a:t>Rational design: peptides and peptidomimetics. </a:t>
            </a:r>
          </a:p>
          <a:p>
            <a:pPr lvl="1"/>
            <a:r>
              <a:t>Computational approches. </a:t>
            </a:r>
          </a:p>
          <a:p>
            <a:pPr lvl="1"/>
            <a:r>
              <a:t>Lead optimization.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High-throughput Screening"/>
          <p:cNvSpPr txBox="1"/>
          <p:nvPr>
            <p:ph type="title"/>
          </p:nvPr>
        </p:nvSpPr>
        <p:spPr>
          <a:prstGeom prst="rect">
            <a:avLst/>
          </a:prstGeom>
        </p:spPr>
        <p:txBody>
          <a:bodyPr/>
          <a:lstStyle/>
          <a:p>
            <a:pPr/>
            <a:r>
              <a:t>High-throughput Screening</a:t>
            </a:r>
          </a:p>
        </p:txBody>
      </p:sp>
      <p:sp>
        <p:nvSpPr>
          <p:cNvPr id="218" name="High throughput screening has been successfully applied, particularly to the identification of molecules mimicking a noncontinuous epitope consisting of side chains on an αhelix. Screening strategies have also been successfully applied to find natural pr"/>
          <p:cNvSpPr txBox="1"/>
          <p:nvPr/>
        </p:nvSpPr>
        <p:spPr>
          <a:xfrm>
            <a:off x="960830" y="3755681"/>
            <a:ext cx="8869952" cy="96210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1200"/>
              </a:spcBef>
            </a:pPr>
            <a:r>
              <a:t>High­ throughput screening has been suc­cessfully applied, particularly to the identification of molecules mimicking a non­continuous epitope consisting of side chains on an α­helix. Screening strategies have also been successfully applied to find natural product inhibitors. </a:t>
            </a:r>
          </a:p>
          <a:p>
            <a:pPr defTabSz="457200">
              <a:lnSpc>
                <a:spcPct val="100000"/>
              </a:lnSpc>
              <a:spcBef>
                <a:spcPts val="1200"/>
              </a:spcBef>
            </a:pPr>
          </a:p>
        </p:txBody>
      </p:sp>
      <p:pic>
        <p:nvPicPr>
          <p:cNvPr id="219" name="Imagen" descr="Imagen"/>
          <p:cNvPicPr>
            <a:picLocks noChangeAspect="1"/>
          </p:cNvPicPr>
          <p:nvPr/>
        </p:nvPicPr>
        <p:blipFill>
          <a:blip r:embed="rId2">
            <a:extLst/>
          </a:blip>
          <a:srcRect l="1170" t="2239" r="3144" b="0"/>
          <a:stretch>
            <a:fillRect/>
          </a:stretch>
        </p:blipFill>
        <p:spPr>
          <a:xfrm>
            <a:off x="9842223" y="2818147"/>
            <a:ext cx="13880910" cy="10464105"/>
          </a:xfrm>
          <a:prstGeom prst="rect">
            <a:avLst/>
          </a:prstGeom>
          <a:ln w="12700">
            <a:miter lim="400000"/>
          </a:ln>
        </p:spPr>
      </p:pic>
      <p:pic>
        <p:nvPicPr>
          <p:cNvPr id="220" name="Imagen" descr="Imagen"/>
          <p:cNvPicPr>
            <a:picLocks noChangeAspect="1"/>
          </p:cNvPicPr>
          <p:nvPr/>
        </p:nvPicPr>
        <p:blipFill>
          <a:blip r:embed="rId2">
            <a:extLst/>
          </a:blip>
          <a:srcRect l="38564" t="73805" r="34146" b="0"/>
          <a:stretch>
            <a:fillRect/>
          </a:stretch>
        </p:blipFill>
        <p:spPr>
          <a:xfrm>
            <a:off x="10686638" y="11566080"/>
            <a:ext cx="2564631" cy="1816408"/>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Fragment Screening and Optimization"/>
          <p:cNvSpPr txBox="1"/>
          <p:nvPr>
            <p:ph type="title"/>
          </p:nvPr>
        </p:nvSpPr>
        <p:spPr>
          <a:prstGeom prst="rect">
            <a:avLst/>
          </a:prstGeom>
        </p:spPr>
        <p:txBody>
          <a:bodyPr/>
          <a:lstStyle/>
          <a:p>
            <a:pPr/>
            <a:r>
              <a:t>Fragment Screening and Optimization</a:t>
            </a:r>
          </a:p>
        </p:txBody>
      </p:sp>
      <p:sp>
        <p:nvSpPr>
          <p:cNvPr id="223" name="Fragment based drug discovery (FBDD) has been shown to be particularly effective against targets, such as protein-protein interactions, that are generally viewed as ‘undruggable’. It has been shown that there is a good correlation between hotspot regions"/>
          <p:cNvSpPr txBox="1"/>
          <p:nvPr/>
        </p:nvSpPr>
        <p:spPr>
          <a:xfrm>
            <a:off x="1640260" y="3680188"/>
            <a:ext cx="8869952" cy="104592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1200"/>
              </a:spcBef>
            </a:pPr>
            <a:r>
              <a:t>Fragment ­based drug discovery (FBDD) has been shown to be particularly effective against targets, such as protein-protein interactions, that are generally viewed as ‘undruggable’. It has been shown that there is a good correlation between hot­spot regions of a protein and fragment­ binding sites.</a:t>
            </a:r>
          </a:p>
          <a:p>
            <a:pPr defTabSz="457200">
              <a:lnSpc>
                <a:spcPct val="100000"/>
              </a:lnSpc>
              <a:spcBef>
                <a:spcPts val="1200"/>
              </a:spcBef>
            </a:pPr>
          </a:p>
        </p:txBody>
      </p:sp>
      <p:pic>
        <p:nvPicPr>
          <p:cNvPr id="224" name="Imagen" descr="Imagen"/>
          <p:cNvPicPr>
            <a:picLocks noChangeAspect="1"/>
          </p:cNvPicPr>
          <p:nvPr/>
        </p:nvPicPr>
        <p:blipFill>
          <a:blip r:embed="rId2">
            <a:extLst/>
          </a:blip>
          <a:stretch>
            <a:fillRect/>
          </a:stretch>
        </p:blipFill>
        <p:spPr>
          <a:xfrm>
            <a:off x="12517407" y="2336547"/>
            <a:ext cx="10078462" cy="10404792"/>
          </a:xfrm>
          <a:prstGeom prst="rect">
            <a:avLst/>
          </a:prstGeom>
          <a:ln w="12700">
            <a:miter lim="400000"/>
          </a:ln>
        </p:spPr>
      </p:pic>
      <p:sp>
        <p:nvSpPr>
          <p:cNvPr id="225" name="Small molecules, big targets: drug discovery faces the protein– protein interaction challenge Duncan E. Scott1, Andrew R. Bayly1,2, Chris Abell1 and John Skidmore3"/>
          <p:cNvSpPr txBox="1"/>
          <p:nvPr/>
        </p:nvSpPr>
        <p:spPr>
          <a:xfrm>
            <a:off x="12812069" y="12152848"/>
            <a:ext cx="6690205" cy="8620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Small molecules, big targets: drug discovery faces the protein– protein interaction challenge Duncan E. Scott</a:t>
            </a:r>
            <a:r>
              <a:rPr baseline="50000" sz="800"/>
              <a:t>1</a:t>
            </a:r>
            <a:r>
              <a:t>, Andrew R. Bayly</a:t>
            </a:r>
            <a:r>
              <a:rPr baseline="50000" sz="800"/>
              <a:t>1,2</a:t>
            </a:r>
            <a:r>
              <a:t>, Chris Abell</a:t>
            </a:r>
            <a:r>
              <a:rPr baseline="50000" sz="800"/>
              <a:t>1 </a:t>
            </a:r>
            <a:r>
              <a:t>and John Skidmore</a:t>
            </a:r>
            <a:r>
              <a:rPr baseline="50000" sz="800"/>
              <a:t>3 </a:t>
            </a:r>
            <a:endParaRPr sz="1200"/>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Biophysical Methods for Fragment-Based Drug Discovery"/>
          <p:cNvSpPr txBox="1"/>
          <p:nvPr>
            <p:ph type="title"/>
          </p:nvPr>
        </p:nvSpPr>
        <p:spPr>
          <a:prstGeom prst="rect">
            <a:avLst/>
          </a:prstGeom>
        </p:spPr>
        <p:txBody>
          <a:bodyPr/>
          <a:lstStyle>
            <a:lvl1pPr defTabSz="1975104">
              <a:defRPr spc="-68" sz="6804"/>
            </a:lvl1pPr>
          </a:lstStyle>
          <a:p>
            <a:pPr/>
            <a:r>
              <a:t>Biophysical Methods for Fragment-Based Drug Discovery</a:t>
            </a:r>
          </a:p>
        </p:txBody>
      </p:sp>
      <p:sp>
        <p:nvSpPr>
          <p:cNvPr id="228" name="The stabilization that is associated with the binding of a ligand to a protein leads to an increase in the unfolding temperature of the protein, which can be detected by heating the protein in the presence of a dye sensitive to protein denaturation."/>
          <p:cNvSpPr txBox="1"/>
          <p:nvPr>
            <p:ph type="body" sz="quarter" idx="1"/>
          </p:nvPr>
        </p:nvSpPr>
        <p:spPr>
          <a:xfrm>
            <a:off x="1219200" y="4006669"/>
            <a:ext cx="7927808" cy="8385548"/>
          </a:xfrm>
          <a:prstGeom prst="rect">
            <a:avLst/>
          </a:prstGeom>
        </p:spPr>
        <p:txBody>
          <a:bodyPr/>
          <a:lstStyle>
            <a:lvl1pPr>
              <a:defRPr spc="-88" sz="4400"/>
            </a:lvl1pPr>
          </a:lstStyle>
          <a:p>
            <a:pPr/>
            <a:r>
              <a:t>The stabilization that is associated with the binding of a ligand to a protein leads to an increase in the unfolding temperature of the protein, which can be detected by heating the protein in the presence of a dye sensitive to protein denaturation.</a:t>
            </a:r>
          </a:p>
        </p:txBody>
      </p:sp>
      <p:sp>
        <p:nvSpPr>
          <p:cNvPr id="229" name="Thermal Shift (TS)."/>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Thermal Shift (TS). </a:t>
            </a:r>
          </a:p>
        </p:txBody>
      </p:sp>
      <p:pic>
        <p:nvPicPr>
          <p:cNvPr id="230" name="Imagen" descr="Imagen"/>
          <p:cNvPicPr>
            <a:picLocks noChangeAspect="1"/>
          </p:cNvPicPr>
          <p:nvPr/>
        </p:nvPicPr>
        <p:blipFill>
          <a:blip r:embed="rId2">
            <a:extLst/>
          </a:blip>
          <a:srcRect l="3387" t="0" r="1732" b="0"/>
          <a:stretch>
            <a:fillRect/>
          </a:stretch>
        </p:blipFill>
        <p:spPr>
          <a:xfrm>
            <a:off x="9633202" y="3779792"/>
            <a:ext cx="14564549" cy="8385679"/>
          </a:xfrm>
          <a:prstGeom prst="rect">
            <a:avLst/>
          </a:prstGeom>
          <a:ln w="12700">
            <a:miter lim="400000"/>
          </a:ln>
        </p:spPr>
      </p:pic>
      <p:sp>
        <p:nvSpPr>
          <p:cNvPr id="231" name="https://www.sygnaturediscovery.com/drug-discovery/bioscience/biophysical-assays/cellular-thermal-shift-assay-cetsa/"/>
          <p:cNvSpPr txBox="1"/>
          <p:nvPr/>
        </p:nvSpPr>
        <p:spPr>
          <a:xfrm>
            <a:off x="10139117" y="12148070"/>
            <a:ext cx="6690205" cy="633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https://www.sygnaturediscovery.com/drug-discovery/bioscience/biophysical-assays/cellular-thermal-shift-assay-cetsa/</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Biophysical Methods for Fragment-Based Drug Discovery"/>
          <p:cNvSpPr txBox="1"/>
          <p:nvPr>
            <p:ph type="title"/>
          </p:nvPr>
        </p:nvSpPr>
        <p:spPr>
          <a:prstGeom prst="rect">
            <a:avLst/>
          </a:prstGeom>
        </p:spPr>
        <p:txBody>
          <a:bodyPr/>
          <a:lstStyle>
            <a:lvl1pPr defTabSz="1975104">
              <a:defRPr spc="-68" sz="6804"/>
            </a:lvl1pPr>
          </a:lstStyle>
          <a:p>
            <a:pPr/>
            <a:r>
              <a:t>Biophysical Methods for Fragment-Based Drug Discovery</a:t>
            </a:r>
          </a:p>
        </p:txBody>
      </p:sp>
      <p:sp>
        <p:nvSpPr>
          <p:cNvPr id="234" name="Method that detects changes in the refractive index of a surface layer caused by binding events, enabling the measurement of ligand affinities and in some cases the determination of binding kinetics."/>
          <p:cNvSpPr txBox="1"/>
          <p:nvPr>
            <p:ph type="body" sz="half" idx="1"/>
          </p:nvPr>
        </p:nvSpPr>
        <p:spPr>
          <a:xfrm>
            <a:off x="1090014" y="4006669"/>
            <a:ext cx="8344802" cy="8385548"/>
          </a:xfrm>
          <a:prstGeom prst="rect">
            <a:avLst/>
          </a:prstGeom>
        </p:spPr>
        <p:txBody>
          <a:bodyPr/>
          <a:lstStyle>
            <a:lvl1pPr>
              <a:defRPr spc="-88" sz="4400"/>
            </a:lvl1pPr>
          </a:lstStyle>
          <a:p>
            <a:pPr/>
            <a:r>
              <a:t>Method that detects changes in the refractive index of a surface layer caused by binding events, enabling the measurement of ligand affinities and in some cases the determination of binding kinetics.</a:t>
            </a:r>
          </a:p>
        </p:txBody>
      </p:sp>
      <p:sp>
        <p:nvSpPr>
          <p:cNvPr id="235" name="Surface Plasmon Resonance (SPR)."/>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Surface Plasmon Resonance (SPR). </a:t>
            </a:r>
          </a:p>
        </p:txBody>
      </p:sp>
      <p:pic>
        <p:nvPicPr>
          <p:cNvPr id="236" name="Imagen" descr="Imagen"/>
          <p:cNvPicPr>
            <a:picLocks noChangeAspect="1"/>
          </p:cNvPicPr>
          <p:nvPr/>
        </p:nvPicPr>
        <p:blipFill>
          <a:blip r:embed="rId2">
            <a:extLst/>
          </a:blip>
          <a:srcRect l="7807" t="4448" r="11619" b="0"/>
          <a:stretch>
            <a:fillRect/>
          </a:stretch>
        </p:blipFill>
        <p:spPr>
          <a:xfrm>
            <a:off x="10012701" y="4000902"/>
            <a:ext cx="14089569" cy="8397258"/>
          </a:xfrm>
          <a:prstGeom prst="rect">
            <a:avLst/>
          </a:prstGeom>
          <a:ln w="12700">
            <a:miter lim="400000"/>
          </a:ln>
        </p:spPr>
      </p:pic>
      <p:sp>
        <p:nvSpPr>
          <p:cNvPr id="237" name="https://www.researchgate.net/figure/SPR-detection-principle-When-surface-plasmon-resonance-occurs-a-dip-in-the-reflected_fig20_323879942"/>
          <p:cNvSpPr txBox="1"/>
          <p:nvPr/>
        </p:nvSpPr>
        <p:spPr>
          <a:xfrm>
            <a:off x="11148080" y="11926348"/>
            <a:ext cx="6690205" cy="633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https://www.researchgate.net/figure/SPR-detection-principle-When-surface-plasmon-resonance-occurs-a-dip-in-the-reflected_fig20_323879942</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9" name="Surface Plasmon Resonance Explained.mp4" descr="Surface Plasmon Resonance Explained.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926583" y="1408938"/>
            <a:ext cx="14530834" cy="1089812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08282974" fill="hold"/>
                                        <p:tgtEl>
                                          <p:spTgt spid="23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39"/>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Biophysical Methods for Fragment-Based Drug Discovery"/>
          <p:cNvSpPr txBox="1"/>
          <p:nvPr>
            <p:ph type="title"/>
          </p:nvPr>
        </p:nvSpPr>
        <p:spPr>
          <a:prstGeom prst="rect">
            <a:avLst/>
          </a:prstGeom>
        </p:spPr>
        <p:txBody>
          <a:bodyPr/>
          <a:lstStyle>
            <a:lvl1pPr defTabSz="1975104">
              <a:defRPr spc="-68" sz="6804"/>
            </a:lvl1pPr>
          </a:lstStyle>
          <a:p>
            <a:pPr/>
            <a:r>
              <a:t>Biophysical Methods for Fragment-Based Drug Discovery</a:t>
            </a:r>
          </a:p>
        </p:txBody>
      </p:sp>
      <p:sp>
        <p:nvSpPr>
          <p:cNvPr id="242" name="Ligand binding is detected through changes in the NMR signals."/>
          <p:cNvSpPr txBox="1"/>
          <p:nvPr>
            <p:ph type="body" sz="half" idx="1"/>
          </p:nvPr>
        </p:nvSpPr>
        <p:spPr>
          <a:xfrm>
            <a:off x="1090014" y="4006669"/>
            <a:ext cx="8344802" cy="8385548"/>
          </a:xfrm>
          <a:prstGeom prst="rect">
            <a:avLst/>
          </a:prstGeom>
        </p:spPr>
        <p:txBody>
          <a:bodyPr/>
          <a:lstStyle>
            <a:lvl1pPr>
              <a:defRPr spc="-88" sz="4400"/>
            </a:lvl1pPr>
          </a:lstStyle>
          <a:p>
            <a:pPr/>
            <a:r>
              <a:t>Ligand binding is detected through changes in the NMR signals.</a:t>
            </a:r>
          </a:p>
        </p:txBody>
      </p:sp>
      <p:sp>
        <p:nvSpPr>
          <p:cNvPr id="243" name="Ligand- or Protein-Based Nuclear Magnetic Resonance (NMR)."/>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Ligand- or Protein-Based Nuclear Magnetic Resonance (NMR). </a:t>
            </a:r>
          </a:p>
        </p:txBody>
      </p:sp>
      <p:pic>
        <p:nvPicPr>
          <p:cNvPr id="244" name="Imagen" descr="Imagen"/>
          <p:cNvPicPr>
            <a:picLocks noChangeAspect="1"/>
          </p:cNvPicPr>
          <p:nvPr/>
        </p:nvPicPr>
        <p:blipFill>
          <a:blip r:embed="rId2">
            <a:extLst/>
          </a:blip>
          <a:stretch>
            <a:fillRect/>
          </a:stretch>
        </p:blipFill>
        <p:spPr>
          <a:xfrm>
            <a:off x="13441957" y="3676331"/>
            <a:ext cx="8102390" cy="8430343"/>
          </a:xfrm>
          <a:prstGeom prst="rect">
            <a:avLst/>
          </a:prstGeom>
          <a:ln w="12700">
            <a:miter lim="400000"/>
          </a:ln>
        </p:spPr>
      </p:pic>
      <p:sp>
        <p:nvSpPr>
          <p:cNvPr id="245" name="https://www.theresonance.com/fragment-screening-by-ligand-observed-nmr/"/>
          <p:cNvSpPr txBox="1"/>
          <p:nvPr/>
        </p:nvSpPr>
        <p:spPr>
          <a:xfrm>
            <a:off x="13309792" y="12336800"/>
            <a:ext cx="6690205" cy="366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https://www.theresonance.com/fragment-screening-by-ligand-observed-nmr/</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Biophysical Methods for Fragment-Based Drug Discovery"/>
          <p:cNvSpPr txBox="1"/>
          <p:nvPr>
            <p:ph type="title"/>
          </p:nvPr>
        </p:nvSpPr>
        <p:spPr>
          <a:prstGeom prst="rect">
            <a:avLst/>
          </a:prstGeom>
        </p:spPr>
        <p:txBody>
          <a:bodyPr/>
          <a:lstStyle>
            <a:lvl1pPr defTabSz="1975104">
              <a:defRPr spc="-68" sz="6804"/>
            </a:lvl1pPr>
          </a:lstStyle>
          <a:p>
            <a:pPr/>
            <a:r>
              <a:t>Biophysical Methods for Fragment-Based Drug Discovery</a:t>
            </a:r>
          </a:p>
        </p:txBody>
      </p:sp>
      <p:sp>
        <p:nvSpPr>
          <p:cNvPr id="248" name="Used to determine the structure of ligands bound to proteins."/>
          <p:cNvSpPr txBox="1"/>
          <p:nvPr>
            <p:ph type="body" sz="half" idx="1"/>
          </p:nvPr>
        </p:nvSpPr>
        <p:spPr>
          <a:xfrm>
            <a:off x="1090014" y="4006669"/>
            <a:ext cx="8344802" cy="8385548"/>
          </a:xfrm>
          <a:prstGeom prst="rect">
            <a:avLst/>
          </a:prstGeom>
        </p:spPr>
        <p:txBody>
          <a:bodyPr/>
          <a:lstStyle>
            <a:lvl1pPr>
              <a:defRPr spc="-88" sz="4400"/>
            </a:lvl1pPr>
          </a:lstStyle>
          <a:p>
            <a:pPr/>
            <a:r>
              <a:t>Used to determine the structure of ligands bound to proteins.</a:t>
            </a:r>
          </a:p>
        </p:txBody>
      </p:sp>
      <p:sp>
        <p:nvSpPr>
          <p:cNvPr id="249" name="X-Ray Crystallography."/>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X-Ray Crystallography. </a:t>
            </a:r>
          </a:p>
        </p:txBody>
      </p:sp>
      <p:pic>
        <p:nvPicPr>
          <p:cNvPr id="250" name="Imagen" descr="Imagen"/>
          <p:cNvPicPr>
            <a:picLocks noChangeAspect="1"/>
          </p:cNvPicPr>
          <p:nvPr/>
        </p:nvPicPr>
        <p:blipFill>
          <a:blip r:embed="rId2">
            <a:extLst/>
          </a:blip>
          <a:stretch>
            <a:fillRect/>
          </a:stretch>
        </p:blipFill>
        <p:spPr>
          <a:xfrm>
            <a:off x="10859875" y="4378157"/>
            <a:ext cx="12568296" cy="6912564"/>
          </a:xfrm>
          <a:prstGeom prst="rect">
            <a:avLst/>
          </a:prstGeom>
          <a:ln w="12700">
            <a:miter lim="400000"/>
          </a:ln>
        </p:spPr>
      </p:pic>
      <p:sp>
        <p:nvSpPr>
          <p:cNvPr id="251" name="https://medium.com/@macromoltek/what-is-x-ray-crystallography-1e186bc3d180"/>
          <p:cNvSpPr txBox="1"/>
          <p:nvPr/>
        </p:nvSpPr>
        <p:spPr>
          <a:xfrm>
            <a:off x="11110506" y="12006917"/>
            <a:ext cx="6690205" cy="366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https://medium.com/@macromoltek/what-is-x-ray-crystallography-1e186bc3d180</a:t>
            </a:r>
          </a:p>
        </p:txBody>
      </p:sp>
      <p:pic>
        <p:nvPicPr>
          <p:cNvPr id="252" name="Imagen" descr="Imagen"/>
          <p:cNvPicPr>
            <a:picLocks noChangeAspect="1"/>
          </p:cNvPicPr>
          <p:nvPr/>
        </p:nvPicPr>
        <p:blipFill>
          <a:blip r:embed="rId3">
            <a:extLst/>
          </a:blip>
          <a:stretch>
            <a:fillRect/>
          </a:stretch>
        </p:blipFill>
        <p:spPr>
          <a:xfrm>
            <a:off x="660683" y="6889654"/>
            <a:ext cx="9815315" cy="4622749"/>
          </a:xfrm>
          <a:prstGeom prst="rect">
            <a:avLst/>
          </a:prstGeom>
          <a:ln w="12700">
            <a:miter lim="400000"/>
          </a:ln>
        </p:spPr>
      </p:pic>
      <p:sp>
        <p:nvSpPr>
          <p:cNvPr id="253" name="https://www.creativebiomart.net/resource/principle-protocol-x-ray-crystallography-393.htm"/>
          <p:cNvSpPr txBox="1"/>
          <p:nvPr/>
        </p:nvSpPr>
        <p:spPr>
          <a:xfrm>
            <a:off x="399007" y="12006917"/>
            <a:ext cx="7627340" cy="366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https://www.creativebiomart.net/resource/principle-protocol-x-ray-crystallography-393.htm</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Biophysical Methods for Fragment-Based Drug Discovery"/>
          <p:cNvSpPr txBox="1"/>
          <p:nvPr>
            <p:ph type="title"/>
          </p:nvPr>
        </p:nvSpPr>
        <p:spPr>
          <a:prstGeom prst="rect">
            <a:avLst/>
          </a:prstGeom>
        </p:spPr>
        <p:txBody>
          <a:bodyPr/>
          <a:lstStyle>
            <a:lvl1pPr defTabSz="1975104">
              <a:defRPr spc="-68" sz="6804"/>
            </a:lvl1pPr>
          </a:lstStyle>
          <a:p>
            <a:pPr/>
            <a:r>
              <a:t>Biophysical Methods for Fragment-Based Drug Discovery</a:t>
            </a:r>
          </a:p>
        </p:txBody>
      </p:sp>
      <p:sp>
        <p:nvSpPr>
          <p:cNvPr id="256" name="The heat associated with the binding of a ligand to a protein is measured and used to determine both the dissociation constant and potentially the thermodynamics of binding."/>
          <p:cNvSpPr txBox="1"/>
          <p:nvPr>
            <p:ph type="body" sz="quarter" idx="1"/>
          </p:nvPr>
        </p:nvSpPr>
        <p:spPr>
          <a:xfrm>
            <a:off x="1090014" y="4006669"/>
            <a:ext cx="7678642" cy="8385548"/>
          </a:xfrm>
          <a:prstGeom prst="rect">
            <a:avLst/>
          </a:prstGeom>
        </p:spPr>
        <p:txBody>
          <a:bodyPr/>
          <a:lstStyle>
            <a:lvl1pPr>
              <a:defRPr spc="-88" sz="4400"/>
            </a:lvl1pPr>
          </a:lstStyle>
          <a:p>
            <a:pPr/>
            <a:r>
              <a:t>The heat associated with the binding of a ligand to a protein is measured and used to determine both the dissociation constant and potentially the thermodynamics of binding.</a:t>
            </a:r>
          </a:p>
        </p:txBody>
      </p:sp>
      <p:sp>
        <p:nvSpPr>
          <p:cNvPr id="257" name="Isothermal Titration Calorimetry."/>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a:r>
              <a:t>Isothermal Titration Calorimetry. </a:t>
            </a:r>
          </a:p>
        </p:txBody>
      </p:sp>
      <p:pic>
        <p:nvPicPr>
          <p:cNvPr id="258" name="Imagen" descr="Imagen"/>
          <p:cNvPicPr>
            <a:picLocks noChangeAspect="1"/>
          </p:cNvPicPr>
          <p:nvPr/>
        </p:nvPicPr>
        <p:blipFill>
          <a:blip r:embed="rId2">
            <a:extLst/>
          </a:blip>
          <a:stretch>
            <a:fillRect/>
          </a:stretch>
        </p:blipFill>
        <p:spPr>
          <a:xfrm>
            <a:off x="8795044" y="3017468"/>
            <a:ext cx="14753671" cy="9910996"/>
          </a:xfrm>
          <a:prstGeom prst="rect">
            <a:avLst/>
          </a:prstGeom>
          <a:ln w="12700">
            <a:miter lim="400000"/>
          </a:ln>
        </p:spPr>
      </p:pic>
      <p:sp>
        <p:nvSpPr>
          <p:cNvPr id="259" name="https://www.researchgate.net/figure/Basic-principle-of-isothermal-titration-calorimetry-Schematic-representation-of-the_fig4_282834104"/>
          <p:cNvSpPr txBox="1"/>
          <p:nvPr/>
        </p:nvSpPr>
        <p:spPr>
          <a:xfrm>
            <a:off x="814214" y="12271140"/>
            <a:ext cx="7627340" cy="6332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defTabSz="457200">
              <a:lnSpc>
                <a:spcPct val="100000"/>
              </a:lnSpc>
              <a:spcBef>
                <a:spcPts val="0"/>
              </a:spcBef>
              <a:defRPr sz="1400">
                <a:solidFill>
                  <a:srgbClr val="020202"/>
                </a:solidFill>
              </a:defRPr>
            </a:lvl1pPr>
          </a:lstStyle>
          <a:p>
            <a:pPr/>
            <a:r>
              <a:t>https://www.researchgate.net/figure/Basic-principle-of-isothermal-titration-calorimetry-Schematic-representation-of-the_fig4_282834104</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1" name="Principles of isothermal titration calorimetry (ITC).mp4" descr="Principles of isothermal titration calorimetry (ITC).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939964" y="1199606"/>
            <a:ext cx="18504072" cy="1040854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24885253" fill="hold"/>
                                        <p:tgtEl>
                                          <p:spTgt spid="26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61"/>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Rational Design: Peptides and Peptidomimetics"/>
          <p:cNvSpPr txBox="1"/>
          <p:nvPr>
            <p:ph type="title"/>
          </p:nvPr>
        </p:nvSpPr>
        <p:spPr>
          <a:prstGeom prst="rect">
            <a:avLst/>
          </a:prstGeom>
        </p:spPr>
        <p:txBody>
          <a:bodyPr/>
          <a:lstStyle>
            <a:lvl1pPr defTabSz="2389632">
              <a:defRPr spc="-82" sz="8232"/>
            </a:lvl1pPr>
          </a:lstStyle>
          <a:p>
            <a:pPr/>
            <a:r>
              <a:t>Rational Design: Peptides and Peptidomimetics</a:t>
            </a:r>
          </a:p>
        </p:txBody>
      </p:sp>
      <p:sp>
        <p:nvSpPr>
          <p:cNvPr id="264" name="Much design work has been based on the rational design of general scaffolds that mimic the three major recognition motifs found to modulate protein-protein interactions: αhelices, βstrands and reverse turns.…"/>
          <p:cNvSpPr txBox="1"/>
          <p:nvPr>
            <p:ph type="body" sz="half" idx="1"/>
          </p:nvPr>
        </p:nvSpPr>
        <p:spPr>
          <a:xfrm>
            <a:off x="1219200" y="4013200"/>
            <a:ext cx="11929164" cy="7871846"/>
          </a:xfrm>
          <a:prstGeom prst="rect">
            <a:avLst/>
          </a:prstGeom>
        </p:spPr>
        <p:txBody>
          <a:bodyPr/>
          <a:lstStyle/>
          <a:p>
            <a:pPr defTabSz="775969">
              <a:spcBef>
                <a:spcPts val="2200"/>
              </a:spcBef>
              <a:defRPr spc="-82" sz="4136"/>
            </a:pPr>
            <a:r>
              <a:t>Much design work has been based on the rational design of general scaffolds that mimic the three major recognition motifs found to modulate protein-protein interactions: α­helices, β­strands and reverse ­turns. </a:t>
            </a:r>
          </a:p>
          <a:p>
            <a:pPr defTabSz="775969">
              <a:spcBef>
                <a:spcPts val="2200"/>
              </a:spcBef>
              <a:defRPr spc="-82" sz="4136"/>
            </a:pPr>
            <a:r>
              <a:t>Boger and colleagues designed a polyamide scaffold that represents the i, i+4 and i+7 residues; improved ease of synthesis allowed facile creation of an 8,000 ­member library of mimetics for </a:t>
            </a:r>
            <a:r>
              <a:rPr i="1"/>
              <a:t>in vitro </a:t>
            </a:r>
            <a:r>
              <a:t>screening.</a:t>
            </a:r>
          </a:p>
        </p:txBody>
      </p:sp>
      <p:pic>
        <p:nvPicPr>
          <p:cNvPr id="265" name="Imagen" descr="Imagen"/>
          <p:cNvPicPr>
            <a:picLocks noChangeAspect="1"/>
          </p:cNvPicPr>
          <p:nvPr/>
        </p:nvPicPr>
        <p:blipFill>
          <a:blip r:embed="rId2">
            <a:extLst/>
          </a:blip>
          <a:srcRect l="0" t="0" r="0" b="52792"/>
          <a:stretch>
            <a:fillRect/>
          </a:stretch>
        </p:blipFill>
        <p:spPr>
          <a:xfrm>
            <a:off x="13137364" y="3534890"/>
            <a:ext cx="11838834" cy="8985225"/>
          </a:xfrm>
          <a:prstGeom prst="rect">
            <a:avLst/>
          </a:prstGeom>
          <a:ln w="12700">
            <a:miter lim="400000"/>
          </a:ln>
        </p:spPr>
      </p:pic>
      <p:sp>
        <p:nvSpPr>
          <p:cNvPr id="266" name="Design and Application of an α‐Helix‐Mimetic Scaffold Based on an Oligoamide‐Foldamer Strategy: Antagonism of the Bak BH3/Bcl‐xL Complex Justin T. Ernst Jorge Becerril Hyung Soon Park Dr. Hang Yin Andrew D. Hamilton Prof. (2003)"/>
          <p:cNvSpPr txBox="1"/>
          <p:nvPr/>
        </p:nvSpPr>
        <p:spPr>
          <a:xfrm>
            <a:off x="14459588" y="12308885"/>
            <a:ext cx="8759135" cy="8999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457200">
              <a:lnSpc>
                <a:spcPct val="100000"/>
              </a:lnSpc>
              <a:spcBef>
                <a:spcPts val="0"/>
              </a:spcBef>
              <a:defRPr sz="1400">
                <a:solidFill>
                  <a:srgbClr val="020202"/>
                </a:solidFill>
              </a:defRPr>
            </a:pPr>
            <a:r>
              <a:t>Design and Application of an α‐Helix‐Mimetic Scaffold Based on an Oligoamide‐Foldamer Strategy: Antagonism of the Bak BH3/Bcl‐xL Complex</a:t>
            </a:r>
            <a:r>
              <a:rPr>
                <a:solidFill>
                  <a:srgbClr val="005274"/>
                </a:solidFill>
              </a:rPr>
              <a:t> </a:t>
            </a:r>
            <a:r>
              <a:rPr>
                <a:hlinkClick r:id="rId3" invalidUrl="" action="" tgtFrame="" tooltip="" history="1" highlightClick="0" endSnd="0"/>
              </a:rPr>
              <a:t>Justin T. Ernst</a:t>
            </a:r>
            <a:r>
              <a:rPr>
                <a:solidFill>
                  <a:srgbClr val="8B8B8B"/>
                </a:solidFill>
              </a:rPr>
              <a:t> </a:t>
            </a:r>
            <a:r>
              <a:rPr>
                <a:hlinkClick r:id="rId4" invalidUrl="" action="" tgtFrame="" tooltip="" history="1" highlightClick="0" endSnd="0"/>
              </a:rPr>
              <a:t>Jorge Becerril</a:t>
            </a:r>
            <a:r>
              <a:rPr>
                <a:solidFill>
                  <a:srgbClr val="8B8B8B"/>
                </a:solidFill>
              </a:rPr>
              <a:t> </a:t>
            </a:r>
            <a:r>
              <a:rPr>
                <a:hlinkClick r:id="rId5" invalidUrl="" action="" tgtFrame="" tooltip="" history="1" highlightClick="0" endSnd="0"/>
              </a:rPr>
              <a:t>Hyung Soon Park Dr.</a:t>
            </a:r>
            <a:r>
              <a:rPr>
                <a:solidFill>
                  <a:srgbClr val="8B8B8B"/>
                </a:solidFill>
              </a:rPr>
              <a:t> </a:t>
            </a:r>
            <a:r>
              <a:rPr>
                <a:hlinkClick r:id="rId6" invalidUrl="" action="" tgtFrame="" tooltip="" history="1" highlightClick="0" endSnd="0"/>
              </a:rPr>
              <a:t>Hang Yin</a:t>
            </a:r>
            <a:r>
              <a:rPr>
                <a:solidFill>
                  <a:srgbClr val="8B8B8B"/>
                </a:solidFill>
              </a:rPr>
              <a:t> </a:t>
            </a:r>
            <a:r>
              <a:rPr>
                <a:hlinkClick r:id="rId7" invalidUrl="" action="" tgtFrame="" tooltip="" history="1" highlightClick="0" endSnd="0"/>
              </a:rPr>
              <a:t>Andrew D. Hamilton Prof.</a:t>
            </a:r>
            <a:r>
              <a:rPr>
                <a:solidFill>
                  <a:srgbClr val="1C1D1E"/>
                </a:solidFill>
              </a:rPr>
              <a:t> (2003)</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Rational Design: Peptides and Peptidomimetics"/>
          <p:cNvSpPr txBox="1"/>
          <p:nvPr>
            <p:ph type="title"/>
          </p:nvPr>
        </p:nvSpPr>
        <p:spPr>
          <a:prstGeom prst="rect">
            <a:avLst/>
          </a:prstGeom>
        </p:spPr>
        <p:txBody>
          <a:bodyPr/>
          <a:lstStyle>
            <a:lvl1pPr defTabSz="2389632">
              <a:defRPr spc="-82" sz="8232"/>
            </a:lvl1pPr>
          </a:lstStyle>
          <a:p>
            <a:pPr/>
            <a:r>
              <a:t>Rational Design: Peptides and Peptidomimetics</a:t>
            </a:r>
          </a:p>
        </p:txBody>
      </p:sp>
      <p:sp>
        <p:nvSpPr>
          <p:cNvPr id="269" name="Developing mimetics of continuous epitopes, such as βstrands and turns, and of short peptide sequences with no clear secondary structure presents a very different challenge. Mimics of βstrands are less prevalent, probably owing to these secondary structu"/>
          <p:cNvSpPr txBox="1"/>
          <p:nvPr>
            <p:ph type="body" sz="half" idx="1"/>
          </p:nvPr>
        </p:nvSpPr>
        <p:spPr>
          <a:xfrm>
            <a:off x="1219200" y="4013200"/>
            <a:ext cx="12905549" cy="8385548"/>
          </a:xfrm>
          <a:prstGeom prst="rect">
            <a:avLst/>
          </a:prstGeom>
        </p:spPr>
        <p:txBody>
          <a:bodyPr/>
          <a:lstStyle>
            <a:lvl1pPr>
              <a:defRPr spc="-88" sz="4400"/>
            </a:lvl1pPr>
          </a:lstStyle>
          <a:p>
            <a:pPr/>
            <a:r>
              <a:t>Developing mimetics of continuous epitopes, such as β­strands and turns, and of short peptide sequences with no clear secondary structure presents a very dif­ferent challenge. Mimics of β­strands are less prevalent, probably owing to these secondary structure motifs making few hydrophobic interactions.</a:t>
            </a:r>
          </a:p>
        </p:txBody>
      </p:sp>
      <p:pic>
        <p:nvPicPr>
          <p:cNvPr id="270" name="Imagen" descr="Imagen"/>
          <p:cNvPicPr>
            <a:picLocks noChangeAspect="1"/>
          </p:cNvPicPr>
          <p:nvPr/>
        </p:nvPicPr>
        <p:blipFill>
          <a:blip r:embed="rId2">
            <a:extLst/>
          </a:blip>
          <a:stretch>
            <a:fillRect/>
          </a:stretch>
        </p:blipFill>
        <p:spPr>
          <a:xfrm>
            <a:off x="15493111" y="2471594"/>
            <a:ext cx="7592628" cy="10838546"/>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Computational Approaches"/>
          <p:cNvSpPr txBox="1"/>
          <p:nvPr>
            <p:ph type="title"/>
          </p:nvPr>
        </p:nvSpPr>
        <p:spPr>
          <a:prstGeom prst="rect">
            <a:avLst/>
          </a:prstGeom>
        </p:spPr>
        <p:txBody>
          <a:bodyPr/>
          <a:lstStyle/>
          <a:p>
            <a:pPr/>
            <a:r>
              <a:t>Computational Approaches</a:t>
            </a:r>
          </a:p>
        </p:txBody>
      </p:sp>
      <p:sp>
        <p:nvSpPr>
          <p:cNvPr id="273" name="Given the structure of a protein-protein interaction it is possible to use computational tools to assess druggability and identify possible small molecule binding pockets.…"/>
          <p:cNvSpPr txBox="1"/>
          <p:nvPr>
            <p:ph type="body" sz="half" idx="1"/>
          </p:nvPr>
        </p:nvSpPr>
        <p:spPr>
          <a:xfrm>
            <a:off x="1219200" y="3824469"/>
            <a:ext cx="11483583" cy="8385548"/>
          </a:xfrm>
          <a:prstGeom prst="rect">
            <a:avLst/>
          </a:prstGeom>
        </p:spPr>
        <p:txBody>
          <a:bodyPr/>
          <a:lstStyle/>
          <a:p>
            <a:pPr defTabSz="751205">
              <a:spcBef>
                <a:spcPts val="2100"/>
              </a:spcBef>
              <a:defRPr spc="-80" sz="4004"/>
            </a:pPr>
            <a:r>
              <a:t>Given the structure of a protein-protein interaction it is possible to use compu­tational tools to assess druggability and identify possible small­ molecule binding pockets. </a:t>
            </a:r>
          </a:p>
          <a:p>
            <a:pPr defTabSz="751205">
              <a:spcBef>
                <a:spcPts val="2100"/>
              </a:spcBef>
              <a:defRPr spc="-80" sz="4004"/>
            </a:pPr>
            <a:r>
              <a:t>Dr. PIAS is a software tool that identifies similarities in pocket structure from a database of known PPI inhibitors and targets. The ANCHOR system for identifying ‘anchoring’ residues that are deeply buried upon binding. </a:t>
            </a:r>
          </a:p>
        </p:txBody>
      </p:sp>
      <p:pic>
        <p:nvPicPr>
          <p:cNvPr id="274" name="Imagen" descr="Imagen"/>
          <p:cNvPicPr>
            <a:picLocks noChangeAspect="1"/>
          </p:cNvPicPr>
          <p:nvPr/>
        </p:nvPicPr>
        <p:blipFill>
          <a:blip r:embed="rId2">
            <a:extLst/>
          </a:blip>
          <a:stretch>
            <a:fillRect/>
          </a:stretch>
        </p:blipFill>
        <p:spPr>
          <a:xfrm>
            <a:off x="12914071" y="2384316"/>
            <a:ext cx="11483583" cy="10320689"/>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Lead Optimization"/>
          <p:cNvSpPr txBox="1"/>
          <p:nvPr>
            <p:ph type="title"/>
          </p:nvPr>
        </p:nvSpPr>
        <p:spPr>
          <a:prstGeom prst="rect">
            <a:avLst/>
          </a:prstGeom>
        </p:spPr>
        <p:txBody>
          <a:bodyPr/>
          <a:lstStyle/>
          <a:p>
            <a:pPr/>
            <a:r>
              <a:t>Lead Optimization</a:t>
            </a:r>
          </a:p>
        </p:txBody>
      </p:sp>
      <p:sp>
        <p:nvSpPr>
          <p:cNvPr id="277" name="Once the binding site of a ligand moves beyond established hot spots it can be difficult to derive substantial potency from additional interactions, which can make optimization of leads into potential drug candidates highly demanding. The problem is most"/>
          <p:cNvSpPr txBox="1"/>
          <p:nvPr>
            <p:ph type="body" idx="1"/>
          </p:nvPr>
        </p:nvSpPr>
        <p:spPr>
          <a:prstGeom prst="rect">
            <a:avLst/>
          </a:prstGeom>
        </p:spPr>
        <p:txBody>
          <a:bodyPr/>
          <a:lstStyle>
            <a:lvl1pPr>
              <a:defRPr spc="-88" sz="4400"/>
            </a:lvl1pPr>
          </a:lstStyle>
          <a:p>
            <a:pPr/>
            <a:r>
              <a:t>Once the binding site of a ligand moves beyond established hot spots it can be difficult to derive substantial potency from additional interactions, which can make optimization of leads into potential drug candidates highly demanding. The problem is most pronounced for cases in which the binding surface is relatively flat and featureless.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Outlook"/>
          <p:cNvSpPr txBox="1"/>
          <p:nvPr>
            <p:ph type="body" idx="1"/>
          </p:nvPr>
        </p:nvSpPr>
        <p:spPr>
          <a:prstGeom prst="rect">
            <a:avLst/>
          </a:prstGeom>
        </p:spPr>
        <p:txBody>
          <a:bodyPr/>
          <a:lstStyle/>
          <a:p>
            <a:pPr/>
            <a:r>
              <a:t>Outlook</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1. Bajorath, J. Integration of virtual and high-throughput screening. Nat Rev Drug Discov 1, 882–894 (2002).…"/>
          <p:cNvSpPr txBox="1"/>
          <p:nvPr>
            <p:ph type="body" idx="1"/>
          </p:nvPr>
        </p:nvSpPr>
        <p:spPr>
          <a:xfrm>
            <a:off x="1139848" y="1571630"/>
            <a:ext cx="22104304" cy="11156288"/>
          </a:xfrm>
          <a:prstGeom prst="rect">
            <a:avLst/>
          </a:prstGeom>
        </p:spPr>
        <p:txBody>
          <a:bodyPr/>
          <a:lstStyle/>
          <a:p>
            <a:pPr algn="l" defTabSz="2267711">
              <a:defRPr sz="4092">
                <a:latin typeface="Canela Regular"/>
                <a:ea typeface="Canela Regular"/>
                <a:cs typeface="Canela Regular"/>
                <a:sym typeface="Canela Regular"/>
              </a:defRPr>
            </a:pPr>
            <a:r>
              <a:t>1. Bajorath, J. Integration of virtual and high-throughput screening. </a:t>
            </a:r>
            <a:r>
              <a:rPr i="1"/>
              <a:t>Nat Rev Drug Discov</a:t>
            </a:r>
            <a:r>
              <a:t> 1, 882–894 (2002).</a:t>
            </a:r>
          </a:p>
          <a:p>
            <a:pPr algn="l" defTabSz="2267711">
              <a:defRPr sz="4092">
                <a:latin typeface="Canela Regular"/>
                <a:ea typeface="Canela Regular"/>
                <a:cs typeface="Canela Regular"/>
                <a:sym typeface="Canela Regular"/>
              </a:defRPr>
            </a:pPr>
            <a:r>
              <a:t>2. Duncan E. Scott</a:t>
            </a:r>
            <a:r>
              <a:rPr baseline="9775"/>
              <a:t>1</a:t>
            </a:r>
            <a:r>
              <a:t>, Andrew R. Bayly</a:t>
            </a:r>
            <a:r>
              <a:rPr baseline="9775"/>
              <a:t>1,2</a:t>
            </a:r>
            <a:r>
              <a:t>, Chris Abell</a:t>
            </a:r>
            <a:r>
              <a:rPr baseline="9775"/>
              <a:t>1 </a:t>
            </a:r>
            <a:r>
              <a:t>and John Skidmore</a:t>
            </a:r>
            <a:r>
              <a:rPr baseline="9775"/>
              <a:t>3 . </a:t>
            </a:r>
            <a:r>
              <a:t>Small molecules, big targets: drug discovery faces the protein– protein interaction challenge Duncan E. Scott</a:t>
            </a:r>
            <a:r>
              <a:rPr baseline="9775"/>
              <a:t>1</a:t>
            </a:r>
            <a:r>
              <a:t>, Andrew R. Bayly</a:t>
            </a:r>
            <a:r>
              <a:rPr baseline="9775"/>
              <a:t>1,2</a:t>
            </a:r>
            <a:r>
              <a:t>, Chris Abell</a:t>
            </a:r>
            <a:r>
              <a:rPr baseline="9775"/>
              <a:t>1 </a:t>
            </a:r>
            <a:r>
              <a:t>and John Skidmore</a:t>
            </a:r>
            <a:r>
              <a:rPr baseline="9775"/>
              <a:t>3 .</a:t>
            </a:r>
            <a:endParaRPr baseline="9775"/>
          </a:p>
          <a:p>
            <a:pPr algn="l" defTabSz="2267711">
              <a:defRPr sz="4092">
                <a:latin typeface="Canela Regular"/>
                <a:ea typeface="Canela Regular"/>
                <a:cs typeface="Canela Regular"/>
                <a:sym typeface="Canela Regular"/>
              </a:defRPr>
            </a:pPr>
            <a:r>
              <a:rPr baseline="9775"/>
              <a:t>3. Erlanson D.A. (2011) Introduction to Fragment-Based Drug Discovery. In: Davies T., Hyvönen M. (eds) Fragment-Based Drug Discovery and X-Ray Crystallography. Topics in Current Chemistry, vol 317. Springer, Berlin, Heidelberg.</a:t>
            </a:r>
            <a:endParaRPr baseline="9775"/>
          </a:p>
          <a:p>
            <a:pPr algn="l" defTabSz="2267711">
              <a:defRPr sz="4092">
                <a:latin typeface="Canela Regular"/>
                <a:ea typeface="Canela Regular"/>
                <a:cs typeface="Canela Regular"/>
                <a:sym typeface="Canela Regular"/>
              </a:defRPr>
            </a:pPr>
            <a:r>
              <a:rPr baseline="9775"/>
              <a:t>4. </a:t>
            </a:r>
            <a:r>
              <a:t>Gregory A. Weiss, Colin K. Watanabe, Alan Zhong, Audrey Goddard, and Sachdev S. Sidhu. Rapid mapping of protein functional epitopes by combinatorial alanine scanning.</a:t>
            </a:r>
          </a:p>
          <a:p>
            <a:pPr algn="l" defTabSz="2267711">
              <a:defRPr sz="4092">
                <a:latin typeface="Canela Regular"/>
                <a:ea typeface="Canela Regular"/>
                <a:cs typeface="Canela Regular"/>
                <a:sym typeface="Canela Regular"/>
              </a:defRPr>
            </a:pPr>
            <a:r>
              <a:t>creening. </a:t>
            </a:r>
            <a:r>
              <a:rPr i="1"/>
              <a:t>Nat Rev Drug Discov</a:t>
            </a:r>
            <a:r>
              <a:t> 1, 882–894 (2002).</a:t>
            </a:r>
          </a:p>
          <a:p>
            <a:pPr algn="l" defTabSz="2267711">
              <a:defRPr sz="4092">
                <a:latin typeface="Canela Regular"/>
                <a:ea typeface="Canela Regular"/>
                <a:cs typeface="Canela Regular"/>
                <a:sym typeface="Canela Regular"/>
              </a:defRPr>
            </a:pPr>
            <a:r>
              <a:t>5. </a:t>
            </a:r>
            <a:r>
              <a:rPr>
                <a:hlinkClick r:id="rId2" invalidUrl="" action="" tgtFrame="" tooltip="" history="1" highlightClick="0" endSnd="0"/>
              </a:rPr>
              <a:t>Justin T. Ernst</a:t>
            </a:r>
            <a:r>
              <a:rPr>
                <a:solidFill>
                  <a:srgbClr val="8B8B8B"/>
                </a:solidFill>
              </a:rPr>
              <a:t> </a:t>
            </a:r>
            <a:r>
              <a:rPr>
                <a:hlinkClick r:id="rId3" invalidUrl="" action="" tgtFrame="" tooltip="" history="1" highlightClick="0" endSnd="0"/>
              </a:rPr>
              <a:t>Jorge Becerril</a:t>
            </a:r>
            <a:r>
              <a:rPr>
                <a:solidFill>
                  <a:srgbClr val="8B8B8B"/>
                </a:solidFill>
              </a:rPr>
              <a:t> </a:t>
            </a:r>
            <a:r>
              <a:rPr>
                <a:hlinkClick r:id="rId4" invalidUrl="" action="" tgtFrame="" tooltip="" history="1" highlightClick="0" endSnd="0"/>
              </a:rPr>
              <a:t>Hyung Soon Park Dr.</a:t>
            </a:r>
            <a:r>
              <a:rPr>
                <a:solidFill>
                  <a:srgbClr val="8B8B8B"/>
                </a:solidFill>
              </a:rPr>
              <a:t> </a:t>
            </a:r>
            <a:r>
              <a:rPr>
                <a:hlinkClick r:id="rId5" invalidUrl="" action="" tgtFrame="" tooltip="" history="1" highlightClick="0" endSnd="0"/>
              </a:rPr>
              <a:t>Hang Yin</a:t>
            </a:r>
            <a:r>
              <a:rPr>
                <a:solidFill>
                  <a:srgbClr val="8B8B8B"/>
                </a:solidFill>
              </a:rPr>
              <a:t> </a:t>
            </a:r>
            <a:r>
              <a:rPr>
                <a:hlinkClick r:id="rId6" invalidUrl="" action="" tgtFrame="" tooltip="" history="1" highlightClick="0" endSnd="0"/>
              </a:rPr>
              <a:t>Andrew D. Hamilton Prof.</a:t>
            </a:r>
            <a:r>
              <a:t>. Design and Application of an α‐Helix‐Mimetic Scaffold Based on an Oligoamide‐Foldamer Strategy: Antagonism of the Bak BH3/Bcl‐xL Complex. </a:t>
            </a:r>
          </a:p>
          <a:p>
            <a:pPr algn="l" defTabSz="2267711">
              <a:defRPr sz="4092">
                <a:latin typeface="Canela Regular"/>
                <a:ea typeface="Canela Regular"/>
                <a:cs typeface="Canela Regular"/>
                <a:sym typeface="Canela Regular"/>
              </a:defRPr>
            </a:pPr>
          </a:p>
          <a:p>
            <a:pPr defTabSz="2267711">
              <a:defRPr sz="4092"/>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Thanks for your attention"/>
          <p:cNvSpPr txBox="1"/>
          <p:nvPr>
            <p:ph type="body" idx="1"/>
          </p:nvPr>
        </p:nvSpPr>
        <p:spPr>
          <a:prstGeom prst="rect">
            <a:avLst/>
          </a:prstGeom>
        </p:spPr>
        <p:txBody>
          <a:bodyPr/>
          <a:lstStyle/>
          <a:p>
            <a:pPr/>
            <a:r>
              <a:t>Thanks for your attention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Avenir Next Regular"/>
            <a:ea typeface="Avenir Next Regular"/>
            <a:cs typeface="Avenir Next Regular"/>
            <a:sym typeface="Avenir N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11303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Avenir Next Regular"/>
            <a:ea typeface="Avenir Next Regular"/>
            <a:cs typeface="Avenir Next Regular"/>
            <a:sym typeface="Avenir N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upright="0">
        <a:spAutoFit/>
      </a:bodyPr>
      <a:lstStyle>
        <a:defPPr marL="0" marR="0" indent="0" algn="l" defTabSz="2438338" rtl="0" fontAlgn="auto" latinLnBrk="0" hangingPunct="0">
          <a:lnSpc>
            <a:spcPct val="90000"/>
          </a:lnSpc>
          <a:spcBef>
            <a:spcPts val="2400"/>
          </a:spcBef>
          <a:spcAft>
            <a:spcPts val="0"/>
          </a:spcAft>
          <a:buClrTx/>
          <a:buSzTx/>
          <a:buFontTx/>
          <a:buNone/>
          <a:tabLst/>
          <a:defRPr b="0" baseline="0" cap="none" i="0" spc="0" strike="noStrike" sz="4400" u="none" kumimoji="0" normalizeH="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