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74" r:id="rId10"/>
    <p:sldId id="272" r:id="rId11"/>
    <p:sldId id="273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64" autoAdjust="0"/>
    <p:restoredTop sz="94660"/>
  </p:normalViewPr>
  <p:slideViewPr>
    <p:cSldViewPr snapToGrid="0">
      <p:cViewPr varScale="1">
        <p:scale>
          <a:sx n="86" d="100"/>
          <a:sy n="86" d="100"/>
        </p:scale>
        <p:origin x="43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EA8F6-5D39-4F39-9362-ED235DCD7607}" type="datetimeFigureOut">
              <a:rPr lang="en-IN" smtClean="0"/>
              <a:t>20-05-2020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DD59C-1DEE-4F71-9395-3E5B50AB73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855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042D82E-B27F-441F-8D99-57674FEF612A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AEA59-7AC7-49D7-A5CD-1F38DF882A29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FDF5CB0-1A51-4B57-AC55-1E76FFEA59F4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71EFE-16A4-43E9-BD63-97C0E2750925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7E4B-D962-4F71-B3BC-3F328687F020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B1C4-62FE-4890-A316-5F0608384B37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D9EA1-090E-4A3E-A5F8-05D34A4F26D6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EAD9E6D-8441-4A21-BDA9-25BE76F77ECC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88707-F223-47B9-9013-B23D09168605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B94E7-9F8A-4EFA-B24A-57D312B85337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A60FB82-B985-4574-A30A-363A4E41AA23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A578D2B1-2588-4D3D-BDCD-4B04F377EC5E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2DC7D-7C17-4C95-8B2C-7B4F71FBC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659" y="620936"/>
            <a:ext cx="10993549" cy="1475013"/>
          </a:xfrm>
        </p:spPr>
        <p:txBody>
          <a:bodyPr/>
          <a:lstStyle/>
          <a:p>
            <a:r>
              <a:rPr lang="en-IN" dirty="0"/>
              <a:t>RENAISSANCE OF ALLOSTERY TO DISRUPT PROTEIN KINASE 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CA1CAD-53B2-49D3-A7D6-F5C33B339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227" y="2237992"/>
            <a:ext cx="10993546" cy="590321"/>
          </a:xfrm>
        </p:spPr>
        <p:txBody>
          <a:bodyPr/>
          <a:lstStyle/>
          <a:p>
            <a:r>
              <a:rPr lang="pt-BR" dirty="0"/>
              <a:t>Alejandro E. Leroux1 and Ricardo M. BiondI</a:t>
            </a:r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AD89D5-BDDA-4F00-92E3-01BBCB74075E}"/>
              </a:ext>
            </a:extLst>
          </p:cNvPr>
          <p:cNvSpPr/>
          <p:nvPr/>
        </p:nvSpPr>
        <p:spPr>
          <a:xfrm>
            <a:off x="474659" y="4029688"/>
            <a:ext cx="11226109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</a:rPr>
              <a:t>DRUG TARGET INDENTIFICATION IN TROPICAL PATHOGENS</a:t>
            </a:r>
          </a:p>
          <a:p>
            <a:pPr algn="ctr"/>
            <a:endParaRPr lang="en-IN" sz="2800" dirty="0">
              <a:solidFill>
                <a:schemeClr val="bg1"/>
              </a:solidFill>
            </a:endParaRPr>
          </a:p>
          <a:p>
            <a:pPr algn="ctr"/>
            <a:r>
              <a:rPr lang="en-IN" sz="2000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  <a:p>
            <a:pPr algn="ctr"/>
            <a:r>
              <a:rPr lang="en-IN" sz="2000" dirty="0">
                <a:solidFill>
                  <a:schemeClr val="bg1"/>
                </a:solidFill>
              </a:rPr>
              <a:t>- SRUTHI RAMESH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96EE2-BA6D-4727-A5A5-94F93E3786BE}"/>
              </a:ext>
            </a:extLst>
          </p:cNvPr>
          <p:cNvSpPr/>
          <p:nvPr/>
        </p:nvSpPr>
        <p:spPr>
          <a:xfrm>
            <a:off x="10127776" y="2520535"/>
            <a:ext cx="13404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400" cap="all" dirty="0">
                <a:solidFill>
                  <a:schemeClr val="accent2"/>
                </a:solidFill>
              </a:rPr>
              <a:t>January 2020</a:t>
            </a:r>
          </a:p>
        </p:txBody>
      </p:sp>
    </p:spTree>
    <p:extLst>
      <p:ext uri="{BB962C8B-B14F-4D97-AF65-F5344CB8AC3E}">
        <p14:creationId xmlns:p14="http://schemas.microsoft.com/office/powerpoint/2010/main" val="277128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D81B-3DE1-4DB0-ABD5-80540C2D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PROTEIN KINASE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5CA575-4FC4-49EA-87E3-1AD1D1F5D3E0}"/>
              </a:ext>
            </a:extLst>
          </p:cNvPr>
          <p:cNvSpPr txBox="1"/>
          <p:nvPr/>
        </p:nvSpPr>
        <p:spPr>
          <a:xfrm>
            <a:off x="575894" y="2121763"/>
            <a:ext cx="11239130" cy="3886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Enzymes that modifies proteins through phosphorylation 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Mostly acts on free hydroxyl group - serine , threonine and tyrosine.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They are involved in a wide range of pathological conditions such as cancer, inflammatory diseases, diabetes, infectious diseases, cardiovascular disorders and cell growth.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They are the second most important group of drug targets, after G-protein-coupled receptors.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Trypanosomatids have an abundance of STE and CMGC family protein kinases.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D2762-FA53-4CD7-A7D4-793AA0058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55314E-4FE5-4BA6-A096-1195731A9BF1}"/>
              </a:ext>
            </a:extLst>
          </p:cNvPr>
          <p:cNvSpPr/>
          <p:nvPr/>
        </p:nvSpPr>
        <p:spPr>
          <a:xfrm>
            <a:off x="10711109" y="6538041"/>
            <a:ext cx="12609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 err="1"/>
              <a:t>Naula</a:t>
            </a:r>
            <a:r>
              <a:rPr lang="en-IN" sz="1200" dirty="0"/>
              <a:t> et al., 2005</a:t>
            </a:r>
          </a:p>
        </p:txBody>
      </p:sp>
    </p:spTree>
    <p:extLst>
      <p:ext uri="{BB962C8B-B14F-4D97-AF65-F5344CB8AC3E}">
        <p14:creationId xmlns:p14="http://schemas.microsoft.com/office/powerpoint/2010/main" val="375061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9EE98-EFC0-4932-B20B-8015CA5C5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allostery 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6B5406-A3D9-4C99-B39F-6CB538AB054A}"/>
              </a:ext>
            </a:extLst>
          </p:cNvPr>
          <p:cNvSpPr/>
          <p:nvPr/>
        </p:nvSpPr>
        <p:spPr>
          <a:xfrm>
            <a:off x="479393" y="2445331"/>
            <a:ext cx="11265763" cy="1705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Mechanism by which an </a:t>
            </a:r>
            <a:r>
              <a:rPr lang="en-US" dirty="0"/>
              <a:t>interaction at one site of a protein (allosteric or regulatory site) produces </a:t>
            </a:r>
            <a:r>
              <a:rPr lang="en-IN" dirty="0"/>
              <a:t>a conformational change </a:t>
            </a:r>
            <a:r>
              <a:rPr lang="en-US" dirty="0"/>
              <a:t>that affects the function of a second, </a:t>
            </a:r>
            <a:r>
              <a:rPr lang="en-IN" dirty="0"/>
              <a:t>distant site (active site).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Bidirectional communication between the regulatory site and the active site in protein kinases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14431-5CD7-4C46-B77F-D640E3223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447DE-0846-4E5B-AB6F-E97E79434771}"/>
              </a:ext>
            </a:extLst>
          </p:cNvPr>
          <p:cNvSpPr/>
          <p:nvPr/>
        </p:nvSpPr>
        <p:spPr>
          <a:xfrm>
            <a:off x="10080795" y="6535385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</a:t>
            </a:r>
          </a:p>
        </p:txBody>
      </p:sp>
    </p:spTree>
    <p:extLst>
      <p:ext uri="{BB962C8B-B14F-4D97-AF65-F5344CB8AC3E}">
        <p14:creationId xmlns:p14="http://schemas.microsoft.com/office/powerpoint/2010/main" val="296831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7F99-B764-4424-846F-6D3E733CF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PROTEIN KINASE CATALYTIC DOMAIN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70D8E0-2CFA-46C1-BC2F-41576754DAD0}"/>
              </a:ext>
            </a:extLst>
          </p:cNvPr>
          <p:cNvSpPr txBox="1"/>
          <p:nvPr/>
        </p:nvSpPr>
        <p:spPr>
          <a:xfrm>
            <a:off x="575894" y="2512174"/>
            <a:ext cx="4536489" cy="336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Large lobe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Small lobe with regulatory hotspot (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dirty="0"/>
              <a:t>-sheet,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dirty="0"/>
              <a:t>B and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en-US" dirty="0"/>
              <a:t>C helices).</a:t>
            </a:r>
            <a:endParaRPr lang="en-I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Active site – ATP binding site and activation loop.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DFG is a conserved Asp-</a:t>
            </a:r>
            <a:r>
              <a:rPr lang="en-US" dirty="0" err="1"/>
              <a:t>Phe</a:t>
            </a:r>
            <a:r>
              <a:rPr lang="en-US" dirty="0"/>
              <a:t>-</a:t>
            </a:r>
            <a:r>
              <a:rPr lang="en-US" dirty="0" err="1"/>
              <a:t>Gly</a:t>
            </a:r>
            <a:r>
              <a:rPr lang="en-US" dirty="0"/>
              <a:t> tripeptide motif at the proximal end of the activation </a:t>
            </a:r>
            <a:r>
              <a:rPr lang="en-IN" dirty="0"/>
              <a:t>loop.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71ECF6-886C-4B3F-9151-60FE115241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68" r="10728"/>
          <a:stretch/>
        </p:blipFill>
        <p:spPr>
          <a:xfrm>
            <a:off x="5472840" y="1937809"/>
            <a:ext cx="5923126" cy="451625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7B286B-C83B-4940-A21E-0C88619E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E4C9AB-2529-4D5F-8589-B1597C7A9F04}"/>
              </a:ext>
            </a:extLst>
          </p:cNvPr>
          <p:cNvSpPr/>
          <p:nvPr/>
        </p:nvSpPr>
        <p:spPr>
          <a:xfrm>
            <a:off x="10080795" y="6535385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</a:t>
            </a:r>
          </a:p>
        </p:txBody>
      </p:sp>
    </p:spTree>
    <p:extLst>
      <p:ext uri="{BB962C8B-B14F-4D97-AF65-F5344CB8AC3E}">
        <p14:creationId xmlns:p14="http://schemas.microsoft.com/office/powerpoint/2010/main" val="178461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E939-3E46-49B9-9FE1-7569D437F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Active and inactive states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33F2F1-2562-483E-9A3A-ADD43B48FF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90" t="6596" r="4753" b="51440"/>
          <a:stretch/>
        </p:blipFill>
        <p:spPr>
          <a:xfrm>
            <a:off x="6411154" y="2220044"/>
            <a:ext cx="3036163" cy="19264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40B7E5-4958-4D05-B32A-12D8BC875C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4" t="4580" r="44725" b="52020"/>
          <a:stretch/>
        </p:blipFill>
        <p:spPr>
          <a:xfrm>
            <a:off x="1494405" y="2187100"/>
            <a:ext cx="4145873" cy="19923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B756C2-026E-495B-A090-8A09C6DB2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4" t="48270" r="44725" b="3750"/>
          <a:stretch/>
        </p:blipFill>
        <p:spPr>
          <a:xfrm>
            <a:off x="1494405" y="4250581"/>
            <a:ext cx="4145873" cy="2202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97DA9D-E14A-46B2-8457-33F3FC2BC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697" t="47486" r="5646"/>
          <a:stretch/>
        </p:blipFill>
        <p:spPr>
          <a:xfrm>
            <a:off x="6411154" y="4146499"/>
            <a:ext cx="3036163" cy="2410751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452BF-D8A9-4215-8F4C-890A4FDC8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2EB4D0-9F68-4B9E-AC66-A25038523276}"/>
              </a:ext>
            </a:extLst>
          </p:cNvPr>
          <p:cNvSpPr/>
          <p:nvPr/>
        </p:nvSpPr>
        <p:spPr>
          <a:xfrm>
            <a:off x="10080795" y="6535385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</a:t>
            </a:r>
          </a:p>
        </p:txBody>
      </p:sp>
    </p:spTree>
    <p:extLst>
      <p:ext uri="{BB962C8B-B14F-4D97-AF65-F5344CB8AC3E}">
        <p14:creationId xmlns:p14="http://schemas.microsoft.com/office/powerpoint/2010/main" val="33648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CF2E00-92BD-4CF7-B3A8-66D5D94A766F}"/>
              </a:ext>
            </a:extLst>
          </p:cNvPr>
          <p:cNvSpPr/>
          <p:nvPr/>
        </p:nvSpPr>
        <p:spPr>
          <a:xfrm>
            <a:off x="1927153" y="5419818"/>
            <a:ext cx="8492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Glu residue on the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dirty="0"/>
              <a:t>C helix, Lys residue on the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dirty="0"/>
              <a:t>3 sheet, and </a:t>
            </a:r>
            <a:r>
              <a:rPr lang="en-US" dirty="0" err="1"/>
              <a:t>Phe</a:t>
            </a:r>
            <a:r>
              <a:rPr lang="en-US" dirty="0"/>
              <a:t> from the DFG-motif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7877FD-550B-4D4B-9C92-4D9903531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866" y="1253516"/>
            <a:ext cx="4853590" cy="386447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C107B-84F4-4DE0-8243-556947EF5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2F9462-EAD8-413B-86F1-94F11C0EB95D}"/>
              </a:ext>
            </a:extLst>
          </p:cNvPr>
          <p:cNvSpPr/>
          <p:nvPr/>
        </p:nvSpPr>
        <p:spPr>
          <a:xfrm>
            <a:off x="10080795" y="6535385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</a:t>
            </a:r>
          </a:p>
        </p:txBody>
      </p:sp>
    </p:spTree>
    <p:extLst>
      <p:ext uri="{BB962C8B-B14F-4D97-AF65-F5344CB8AC3E}">
        <p14:creationId xmlns:p14="http://schemas.microsoft.com/office/powerpoint/2010/main" val="18108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21121-978F-4EFF-86BD-085AA8CDD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29658"/>
            <a:ext cx="11029616" cy="988332"/>
          </a:xfrm>
        </p:spPr>
        <p:txBody>
          <a:bodyPr/>
          <a:lstStyle/>
          <a:p>
            <a:r>
              <a:rPr lang="en-IN" dirty="0"/>
              <a:t>Allosteric Regulation:</a:t>
            </a:r>
            <a:br>
              <a:rPr lang="en-IN" dirty="0"/>
            </a:br>
            <a:r>
              <a:rPr lang="en-IN" dirty="0"/>
              <a:t>Regulatory hotspot  to active site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044697-D55D-43E8-A154-48DA1B57A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453" y="3047949"/>
            <a:ext cx="3807283" cy="27740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F6520D-2A91-4E86-BC74-641ADD89E3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60" r="16395"/>
          <a:stretch/>
        </p:blipFill>
        <p:spPr>
          <a:xfrm>
            <a:off x="6645588" y="3047949"/>
            <a:ext cx="3906175" cy="27740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977FBF8-F4C1-40FF-89C7-F07C519C4D80}"/>
              </a:ext>
            </a:extLst>
          </p:cNvPr>
          <p:cNvSpPr/>
          <p:nvPr/>
        </p:nvSpPr>
        <p:spPr>
          <a:xfrm>
            <a:off x="1979718" y="2582902"/>
            <a:ext cx="23437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CDK and Cyclin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AC52ED-267E-4BF7-8933-2DD5128250C3}"/>
              </a:ext>
            </a:extLst>
          </p:cNvPr>
          <p:cNvSpPr/>
          <p:nvPr/>
        </p:nvSpPr>
        <p:spPr>
          <a:xfrm>
            <a:off x="7544511" y="2582902"/>
            <a:ext cx="2015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Aurora A and TPX2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1960BA-4DC3-4055-9514-402941E96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29BC28-0E4B-44E6-A6F0-99936A364287}"/>
              </a:ext>
            </a:extLst>
          </p:cNvPr>
          <p:cNvSpPr/>
          <p:nvPr/>
        </p:nvSpPr>
        <p:spPr>
          <a:xfrm>
            <a:off x="9161812" y="6457447"/>
            <a:ext cx="30301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 &amp; Jeffrey et al., 1995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CA9ACA-2F97-4D0D-B0F5-8A99EE034D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79" t="5964" r="6508" b="8098"/>
          <a:stretch/>
        </p:blipFill>
        <p:spPr>
          <a:xfrm>
            <a:off x="5060286" y="2281561"/>
            <a:ext cx="2885243" cy="39681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6A350E-6A38-486A-A6DD-9095DE5AE1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32" t="3466" r="4111" b="4486"/>
          <a:stretch/>
        </p:blipFill>
        <p:spPr>
          <a:xfrm>
            <a:off x="8280055" y="2431388"/>
            <a:ext cx="3344722" cy="25599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05EC27E-3E44-4A20-9DB1-6274CA8B83F7}"/>
              </a:ext>
            </a:extLst>
          </p:cNvPr>
          <p:cNvSpPr txBox="1"/>
          <p:nvPr/>
        </p:nvSpPr>
        <p:spPr>
          <a:xfrm>
            <a:off x="1222681" y="5498821"/>
            <a:ext cx="3100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Inactive : Lys 33 and Asp 145 </a:t>
            </a:r>
          </a:p>
          <a:p>
            <a:r>
              <a:rPr lang="en-US" dirty="0"/>
              <a:t>Active : Lys 33 and Glu 51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28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747435-A142-428E-A637-A2FB52C3B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390"/>
          <a:stretch/>
        </p:blipFill>
        <p:spPr>
          <a:xfrm>
            <a:off x="6761177" y="2652158"/>
            <a:ext cx="4273768" cy="27454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92B4B8-A363-40AA-A699-EEE36BBBF50B}"/>
              </a:ext>
            </a:extLst>
          </p:cNvPr>
          <p:cNvSpPr/>
          <p:nvPr/>
        </p:nvSpPr>
        <p:spPr>
          <a:xfrm>
            <a:off x="7540314" y="2114150"/>
            <a:ext cx="29630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SRC Kinase and SH domains</a:t>
            </a:r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E179D3-BBB1-480C-BC88-9BC0440F7E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3" r="3970"/>
          <a:stretch/>
        </p:blipFill>
        <p:spPr>
          <a:xfrm>
            <a:off x="1323204" y="2114150"/>
            <a:ext cx="3906175" cy="33962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93DDE5-3C94-4F38-9B75-F940BBDAA715}"/>
              </a:ext>
            </a:extLst>
          </p:cNvPr>
          <p:cNvSpPr/>
          <p:nvPr/>
        </p:nvSpPr>
        <p:spPr>
          <a:xfrm>
            <a:off x="2317503" y="2114150"/>
            <a:ext cx="158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EGF and EGFR</a:t>
            </a:r>
            <a:endParaRPr lang="en-IN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E55512-4CE4-4636-91ED-E6DE26953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1D88B1-FA9E-4B8A-AD91-49C96E77E2B5}"/>
              </a:ext>
            </a:extLst>
          </p:cNvPr>
          <p:cNvSpPr/>
          <p:nvPr/>
        </p:nvSpPr>
        <p:spPr>
          <a:xfrm>
            <a:off x="10080795" y="6535385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</a:t>
            </a:r>
          </a:p>
        </p:txBody>
      </p:sp>
    </p:spTree>
    <p:extLst>
      <p:ext uri="{BB962C8B-B14F-4D97-AF65-F5344CB8AC3E}">
        <p14:creationId xmlns:p14="http://schemas.microsoft.com/office/powerpoint/2010/main" val="230408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3D6B314-CD6B-402D-9966-9F90C1431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Phosphoinositide-Dependent Protein Kinase 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IN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0B0A2B-B83D-495E-8324-41D77F15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DDC916-EA8B-4C34-ABFA-7B6018B67C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0" r="15598"/>
          <a:stretch/>
        </p:blipFill>
        <p:spPr>
          <a:xfrm>
            <a:off x="2320515" y="2056900"/>
            <a:ext cx="6637676" cy="25290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8CA140-B7A6-4EB4-B495-4DF354DAA05C}"/>
              </a:ext>
            </a:extLst>
          </p:cNvPr>
          <p:cNvSpPr txBox="1"/>
          <p:nvPr/>
        </p:nvSpPr>
        <p:spPr>
          <a:xfrm>
            <a:off x="1993820" y="4843745"/>
            <a:ext cx="93304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How was this mechanism validated?</a:t>
            </a:r>
          </a:p>
          <a:p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Hydrogen/deuterium (H/D) exchange </a:t>
            </a:r>
            <a:r>
              <a:rPr lang="en-IN" dirty="0"/>
              <a:t>studies</a:t>
            </a:r>
          </a:p>
          <a:p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Fluorescent ATP </a:t>
            </a:r>
            <a:r>
              <a:rPr lang="en-IN" dirty="0" err="1"/>
              <a:t>analog</a:t>
            </a:r>
            <a:r>
              <a:rPr lang="en-IN" dirty="0"/>
              <a:t> (TNP-ATP)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B68ADE-6015-495F-AC29-8310AC3FA76A}"/>
              </a:ext>
            </a:extLst>
          </p:cNvPr>
          <p:cNvSpPr/>
          <p:nvPr/>
        </p:nvSpPr>
        <p:spPr>
          <a:xfrm>
            <a:off x="10080795" y="6535385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0A87AB-1F90-4389-8E58-02435B6A2826}"/>
              </a:ext>
            </a:extLst>
          </p:cNvPr>
          <p:cNvSpPr txBox="1"/>
          <p:nvPr/>
        </p:nvSpPr>
        <p:spPr>
          <a:xfrm>
            <a:off x="911993" y="2645546"/>
            <a:ext cx="10636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AGC Kinases (PKA, PKG, PKC..) are activated by phosphorylation of hydrophobic motif present at C- terminal.</a:t>
            </a:r>
          </a:p>
          <a:p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PIF- pocket – PDK1 interacting fragment pocket </a:t>
            </a:r>
          </a:p>
        </p:txBody>
      </p:sp>
    </p:spTree>
    <p:extLst>
      <p:ext uri="{BB962C8B-B14F-4D97-AF65-F5344CB8AC3E}">
        <p14:creationId xmlns:p14="http://schemas.microsoft.com/office/powerpoint/2010/main" val="1550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E6133-4D8B-4F49-93F6-546E72A60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hydrogen/deuterium exchange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E15026-5FE2-455E-AACC-54A4B8161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29FF06-0B09-447C-95DA-2CC6E3A0241A}"/>
              </a:ext>
            </a:extLst>
          </p:cNvPr>
          <p:cNvSpPr txBox="1"/>
          <p:nvPr/>
        </p:nvSpPr>
        <p:spPr>
          <a:xfrm>
            <a:off x="648071" y="2423604"/>
            <a:ext cx="86646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ability to protect or expose regions of the protein to hydrogen/deuterium (</a:t>
            </a:r>
            <a:r>
              <a:rPr lang="en-US" baseline="30000" dirty="0"/>
              <a:t>1</a:t>
            </a:r>
            <a:r>
              <a:rPr lang="en-US" dirty="0"/>
              <a:t>H/</a:t>
            </a:r>
            <a:r>
              <a:rPr lang="en-US" baseline="30000" dirty="0"/>
              <a:t>2</a:t>
            </a:r>
            <a:r>
              <a:rPr lang="en-US" dirty="0"/>
              <a:t>H) exchange was analyzed.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IN" dirty="0"/>
              <a:t>PDK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IN" dirty="0"/>
              <a:t> </a:t>
            </a:r>
            <a:r>
              <a:rPr lang="en-US" dirty="0"/>
              <a:t>was incubated in the presence or absence of small compounds in buffer containing </a:t>
            </a:r>
            <a:r>
              <a:rPr lang="en-US" baseline="30000" dirty="0"/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 and the mass of PDK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/>
              <a:t> was determined by mass spectrometry.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In the absence of compounds, more than nine </a:t>
            </a:r>
            <a:r>
              <a:rPr lang="en-US" dirty="0" err="1"/>
              <a:t>deuteriums</a:t>
            </a:r>
            <a:r>
              <a:rPr lang="en-US" dirty="0"/>
              <a:t> were incorporated in helix αC, indicating a very flexible and dynamic helix αC in solution.</a:t>
            </a:r>
          </a:p>
          <a:p>
            <a:pPr algn="just"/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In the presence of low-molecular-weight compounds, a strong protection was observed in helix αB , helix αC, and β-5 strand.  Additionally peptides in the ATP- binding sites were also protected.</a:t>
            </a:r>
          </a:p>
          <a:p>
            <a:pPr algn="just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9BEBFE-0499-49F9-9C01-46A582FE7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644" y="2560741"/>
            <a:ext cx="2198290" cy="2034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62756E-A525-488F-AD22-42FF089A2A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42" b="36074"/>
          <a:stretch/>
        </p:blipFill>
        <p:spPr>
          <a:xfrm>
            <a:off x="9694131" y="4731928"/>
            <a:ext cx="2017087" cy="6390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779C34-3AFF-4165-B04E-8769E9E15311}"/>
              </a:ext>
            </a:extLst>
          </p:cNvPr>
          <p:cNvSpPr/>
          <p:nvPr/>
        </p:nvSpPr>
        <p:spPr>
          <a:xfrm>
            <a:off x="10358984" y="6528212"/>
            <a:ext cx="16016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sz="1200" dirty="0"/>
              <a:t>Hindie et al., 2009</a:t>
            </a:r>
          </a:p>
        </p:txBody>
      </p:sp>
    </p:spTree>
    <p:extLst>
      <p:ext uri="{BB962C8B-B14F-4D97-AF65-F5344CB8AC3E}">
        <p14:creationId xmlns:p14="http://schemas.microsoft.com/office/powerpoint/2010/main" val="243405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B383-0382-4775-B859-1C537D2C1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fluorescent TNP-ATP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6F81D1-BC01-45A8-88AB-F09B93A13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97A798-66D6-4983-B19A-5136A28F91E9}"/>
              </a:ext>
            </a:extLst>
          </p:cNvPr>
          <p:cNvSpPr txBox="1"/>
          <p:nvPr/>
        </p:nvSpPr>
        <p:spPr>
          <a:xfrm>
            <a:off x="575894" y="2621495"/>
            <a:ext cx="62865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Probing the ATP binding site conformation in solution with the use of a fluorescent ATP analog, </a:t>
            </a:r>
            <a:r>
              <a:rPr lang="en-US" dirty="0" err="1"/>
              <a:t>trinitrophenyl</a:t>
            </a:r>
            <a:r>
              <a:rPr lang="en-US" dirty="0"/>
              <a:t>-ATP ( TNP-ATP).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TNP-ATP fluorescence intensity increased upon binding to the ATP binding site on PDK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TNP-ATP fluorescence intensity decreased with the subsequent addition of phosphorylated hydrophobic motif polypeptides and with the addition of PS48 or PS08 activating compounds.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F45B1-1214-4CD5-99B6-3F2EA15906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55" t="5117" r="3237" b="5499"/>
          <a:stretch/>
        </p:blipFill>
        <p:spPr>
          <a:xfrm>
            <a:off x="7865617" y="2504361"/>
            <a:ext cx="3294184" cy="28906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4C121F-FDCA-47DB-AA03-B76ACE50DBDD}"/>
              </a:ext>
            </a:extLst>
          </p:cNvPr>
          <p:cNvSpPr/>
          <p:nvPr/>
        </p:nvSpPr>
        <p:spPr>
          <a:xfrm>
            <a:off x="10358984" y="6528212"/>
            <a:ext cx="16016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N" sz="1200" dirty="0"/>
              <a:t>Hindie et al., 2009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2C0ADA-6258-4AF8-BF1C-32FA0569B0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00" t="7186"/>
          <a:stretch/>
        </p:blipFill>
        <p:spPr>
          <a:xfrm>
            <a:off x="7624977" y="2504361"/>
            <a:ext cx="3775463" cy="313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56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0A86D-11E5-4395-AF96-7398A303B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Reverse Allosteric Regulation :</a:t>
            </a:r>
            <a:br>
              <a:rPr lang="en-IN" dirty="0"/>
            </a:br>
            <a:r>
              <a:rPr lang="en-US" dirty="0"/>
              <a:t>ATP-Binding Site to the Regulatory </a:t>
            </a:r>
            <a:r>
              <a:rPr lang="en-IN" dirty="0"/>
              <a:t>Hotspot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02D8EC-6F6B-4B5E-B815-A8F177E440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4" t="23537" r="13373" b="6328"/>
          <a:stretch/>
        </p:blipFill>
        <p:spPr>
          <a:xfrm>
            <a:off x="575894" y="2295479"/>
            <a:ext cx="6072326" cy="25693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89EE05-DFF1-4A5D-A810-B782B906C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2439" y="2351185"/>
            <a:ext cx="4914380" cy="26625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4238DB-AC08-4582-99D9-371E3D8B44A9}"/>
              </a:ext>
            </a:extLst>
          </p:cNvPr>
          <p:cNvSpPr txBox="1"/>
          <p:nvPr/>
        </p:nvSpPr>
        <p:spPr>
          <a:xfrm>
            <a:off x="704620" y="5140011"/>
            <a:ext cx="5814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A-443654 potentiates the binding of the Akt PH domain to </a:t>
            </a:r>
            <a:r>
              <a:rPr lang="en-IN" dirty="0"/>
              <a:t>PIP₃</a:t>
            </a:r>
            <a:r>
              <a:rPr lang="en-US" dirty="0"/>
              <a:t> and increases the phosphorylation levels of the activation loop and the hydrophobic motif.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A87601-6BDD-4410-ADE2-9FB588C126DC}"/>
              </a:ext>
            </a:extLst>
          </p:cNvPr>
          <p:cNvSpPr txBox="1"/>
          <p:nvPr/>
        </p:nvSpPr>
        <p:spPr>
          <a:xfrm>
            <a:off x="7430610" y="5013774"/>
            <a:ext cx="4174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Drugs binding to the ATP-binding site of Plk1 release the intramolecular interaction of the polo-box domain (PBD) with Plk1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2EB12-8866-4E0B-9BAB-2FFC9285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A8CD1C-FE22-4CF0-98D4-FC943BCFA7B8}"/>
              </a:ext>
            </a:extLst>
          </p:cNvPr>
          <p:cNvSpPr/>
          <p:nvPr/>
        </p:nvSpPr>
        <p:spPr>
          <a:xfrm>
            <a:off x="10080795" y="6535385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</a:t>
            </a:r>
          </a:p>
        </p:txBody>
      </p:sp>
    </p:spTree>
    <p:extLst>
      <p:ext uri="{BB962C8B-B14F-4D97-AF65-F5344CB8AC3E}">
        <p14:creationId xmlns:p14="http://schemas.microsoft.com/office/powerpoint/2010/main" val="133012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CA6DD4-FB92-454E-A582-AB6C725205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0" r="5617"/>
          <a:stretch/>
        </p:blipFill>
        <p:spPr>
          <a:xfrm>
            <a:off x="1834719" y="1456031"/>
            <a:ext cx="7972148" cy="37132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CBF926-7722-4157-BF8D-278EB8E0AF34}"/>
              </a:ext>
            </a:extLst>
          </p:cNvPr>
          <p:cNvSpPr txBox="1"/>
          <p:nvPr/>
        </p:nvSpPr>
        <p:spPr>
          <a:xfrm>
            <a:off x="577047" y="1042366"/>
            <a:ext cx="10884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The activation of RAF kinases requires a shift from an autoinhibited monomer to a catalytically active state characterized by adoption of a side to-</a:t>
            </a:r>
            <a:r>
              <a:rPr lang="en-IN" dirty="0"/>
              <a:t>side dimer.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CA978E-F10E-4E31-8E70-ECD4DFDDA0AA}"/>
              </a:ext>
            </a:extLst>
          </p:cNvPr>
          <p:cNvSpPr txBox="1"/>
          <p:nvPr/>
        </p:nvSpPr>
        <p:spPr>
          <a:xfrm>
            <a:off x="843378" y="5417971"/>
            <a:ext cx="10715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RAF inhibitors that bind the ATP-binding site, originally designed to inhibit B-RAF and its oncogenic signaling, showed paradoxical enhancement of RAF enzymatic activity, increasing ERK signaling, and as a result increasing cellular proliferation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9EF9F3-077A-4D5E-88EB-11CB12661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BBED64-D82B-45CC-91AA-EBBCC64EBFA6}"/>
              </a:ext>
            </a:extLst>
          </p:cNvPr>
          <p:cNvSpPr/>
          <p:nvPr/>
        </p:nvSpPr>
        <p:spPr>
          <a:xfrm>
            <a:off x="10080795" y="6535385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</a:t>
            </a:r>
          </a:p>
        </p:txBody>
      </p:sp>
    </p:spTree>
    <p:extLst>
      <p:ext uri="{BB962C8B-B14F-4D97-AF65-F5344CB8AC3E}">
        <p14:creationId xmlns:p14="http://schemas.microsoft.com/office/powerpoint/2010/main" val="97035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19092-9B24-450B-BD6F-0D16878B1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Allosteric Inhibition of Protein Kinase Interactions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59607D-ED06-4CC9-8567-D9300A11D8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77" t="34448" r="4112"/>
          <a:stretch/>
        </p:blipFill>
        <p:spPr>
          <a:xfrm>
            <a:off x="713340" y="2323730"/>
            <a:ext cx="5382658" cy="22105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740536-952F-484F-BCCF-F7FC18F8C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450" y="2102225"/>
            <a:ext cx="5280441" cy="27185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2C431E-330B-4AB6-8AA4-4D64056FC376}"/>
              </a:ext>
            </a:extLst>
          </p:cNvPr>
          <p:cNvSpPr txBox="1"/>
          <p:nvPr/>
        </p:nvSpPr>
        <p:spPr>
          <a:xfrm>
            <a:off x="847202" y="4678344"/>
            <a:ext cx="5114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ATP-competitive inhibitor of PDK1, GSK2334470 potently disrupted interactions at the PIF-pocket regulatory site.</a:t>
            </a:r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DAB67-85E8-424B-994F-717CEE7036B2}"/>
              </a:ext>
            </a:extLst>
          </p:cNvPr>
          <p:cNvSpPr txBox="1"/>
          <p:nvPr/>
        </p:nvSpPr>
        <p:spPr>
          <a:xfrm>
            <a:off x="6924583" y="4724511"/>
            <a:ext cx="4554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Aurora A is also activated by the oncogene N-</a:t>
            </a:r>
            <a:r>
              <a:rPr lang="en-US" dirty="0" err="1"/>
              <a:t>myc</a:t>
            </a:r>
            <a:r>
              <a:rPr lang="en-US" dirty="0"/>
              <a:t> and this interaction stabilizes N-myc.  ATP-binding site inhibitors disrupts this interaction. </a:t>
            </a:r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68D31F-2631-4BE8-B947-C405123B3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92F120-ACC1-4E11-B722-D95CE27654FF}"/>
              </a:ext>
            </a:extLst>
          </p:cNvPr>
          <p:cNvSpPr/>
          <p:nvPr/>
        </p:nvSpPr>
        <p:spPr>
          <a:xfrm>
            <a:off x="10080795" y="6535385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</a:t>
            </a:r>
          </a:p>
        </p:txBody>
      </p:sp>
    </p:spTree>
    <p:extLst>
      <p:ext uri="{BB962C8B-B14F-4D97-AF65-F5344CB8AC3E}">
        <p14:creationId xmlns:p14="http://schemas.microsoft.com/office/powerpoint/2010/main" val="368239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34F9F7-2C38-46FF-A1E1-840F12E66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675" y="2534667"/>
            <a:ext cx="6534150" cy="30670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C36204-777C-4034-A830-19217AA0D13C}"/>
              </a:ext>
            </a:extLst>
          </p:cNvPr>
          <p:cNvSpPr txBox="1"/>
          <p:nvPr/>
        </p:nvSpPr>
        <p:spPr>
          <a:xfrm>
            <a:off x="585926" y="1509203"/>
            <a:ext cx="10813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Mitogen-activated protein kinases (JNK, ERK, and p38)  possess docking site at the back of the kinase, </a:t>
            </a:r>
            <a:r>
              <a:rPr lang="en-IN" dirty="0"/>
              <a:t>behind the hinge region. Compounds </a:t>
            </a:r>
            <a:r>
              <a:rPr lang="en-US" dirty="0"/>
              <a:t>that target the ATP-binding site stabilize different conformations of the protein, enhancing and</a:t>
            </a:r>
            <a:r>
              <a:rPr lang="en-IN" dirty="0"/>
              <a:t> disrupting docking interactions.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F20A9-C655-4200-933E-39FC1912A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8784A-5E98-4F72-9538-C1917AABA35D}"/>
              </a:ext>
            </a:extLst>
          </p:cNvPr>
          <p:cNvSpPr/>
          <p:nvPr/>
        </p:nvSpPr>
        <p:spPr>
          <a:xfrm>
            <a:off x="10080795" y="6535385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and Biondi, 2020</a:t>
            </a:r>
          </a:p>
        </p:txBody>
      </p:sp>
    </p:spTree>
    <p:extLst>
      <p:ext uri="{BB962C8B-B14F-4D97-AF65-F5344CB8AC3E}">
        <p14:creationId xmlns:p14="http://schemas.microsoft.com/office/powerpoint/2010/main" val="120149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8A6BA-E99F-4878-B6A3-98B324D3C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Mechanism of Bidirectional Allostery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3D574B-1526-4FB2-A0AF-A635383AB9A1}"/>
              </a:ext>
            </a:extLst>
          </p:cNvPr>
          <p:cNvSpPr txBox="1"/>
          <p:nvPr/>
        </p:nvSpPr>
        <p:spPr>
          <a:xfrm>
            <a:off x="575894" y="2082737"/>
            <a:ext cx="11185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Protein kinases has an equilibrium with an allosteric coupling between the active site and regulatory sites.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At a molecular level, this allosteric transitions rely on dynamic organization–reorganization of key </a:t>
            </a:r>
            <a:r>
              <a:rPr lang="en-IN" dirty="0"/>
              <a:t>hydrophobic residues.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53E7A-9082-41C0-BB14-4171008DD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A838EC69-5479-416E-809C-2DF0129678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B11E2EE5-F628-4760-B922-663A5EF7F6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C5C05F7-7303-4B63-BC1C-8E8715A3A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940" y="3286413"/>
            <a:ext cx="8167923" cy="322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21AA73-C4FC-41A0-80D1-637E1F193E4B}"/>
              </a:ext>
            </a:extLst>
          </p:cNvPr>
          <p:cNvSpPr/>
          <p:nvPr/>
        </p:nvSpPr>
        <p:spPr>
          <a:xfrm>
            <a:off x="10724547" y="6506788"/>
            <a:ext cx="13436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/>
              <a:t>Leroux et al., 2018</a:t>
            </a:r>
          </a:p>
        </p:txBody>
      </p:sp>
    </p:spTree>
    <p:extLst>
      <p:ext uri="{BB962C8B-B14F-4D97-AF65-F5344CB8AC3E}">
        <p14:creationId xmlns:p14="http://schemas.microsoft.com/office/powerpoint/2010/main" val="272015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93A1AB-C4F1-417C-891D-E45B949A67A9}"/>
              </a:ext>
            </a:extLst>
          </p:cNvPr>
          <p:cNvSpPr/>
          <p:nvPr/>
        </p:nvSpPr>
        <p:spPr>
          <a:xfrm>
            <a:off x="4351353" y="3105834"/>
            <a:ext cx="3489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THANK YOU </a:t>
            </a:r>
            <a:r>
              <a:rPr lang="en-IN" sz="3600" cap="all" dirty="0">
                <a:solidFill>
                  <a:schemeClr val="accent1"/>
                </a:solidFill>
                <a:latin typeface="+mj-lt"/>
                <a:ea typeface="+mj-ea"/>
                <a:cs typeface="+mj-cs"/>
                <a:sym typeface="Wingdings" panose="05000000000000000000" pitchFamily="2" charset="2"/>
              </a:rPr>
              <a:t> </a:t>
            </a:r>
            <a:endParaRPr lang="en-IN" sz="3600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DBD780-9A16-4FE1-8934-D65823B9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19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4402</TotalTime>
  <Words>850</Words>
  <Application>Microsoft Office PowerPoint</Application>
  <PresentationFormat>Widescreen</PresentationFormat>
  <Paragraphs>100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Gill Sans MT</vt:lpstr>
      <vt:lpstr>Times New Roman</vt:lpstr>
      <vt:lpstr>Wingdings 2</vt:lpstr>
      <vt:lpstr>Dividend</vt:lpstr>
      <vt:lpstr>RENAISSANCE OF ALLOSTERY TO DISRUPT PROTEIN KINASE INTERACTIONS</vt:lpstr>
      <vt:lpstr>PROTEIN KINASE </vt:lpstr>
      <vt:lpstr>What is allostery ?</vt:lpstr>
      <vt:lpstr>PROTEIN KINASE CATALYTIC DOMAIN </vt:lpstr>
      <vt:lpstr>Active and inactive states </vt:lpstr>
      <vt:lpstr>PowerPoint Presentation</vt:lpstr>
      <vt:lpstr>Allosteric Regulation: Regulatory hotspot  to active site</vt:lpstr>
      <vt:lpstr>PowerPoint Presentation</vt:lpstr>
      <vt:lpstr>Phosphoinositide-Dependent Protein Kinase 1</vt:lpstr>
      <vt:lpstr>hydrogen/deuterium exchange</vt:lpstr>
      <vt:lpstr>fluorescent TNP-ATP</vt:lpstr>
      <vt:lpstr>Reverse Allosteric Regulation : ATP-Binding Site to the Regulatory Hotspot</vt:lpstr>
      <vt:lpstr>PowerPoint Presentation</vt:lpstr>
      <vt:lpstr>Allosteric Inhibition of Protein Kinase Interactions</vt:lpstr>
      <vt:lpstr>PowerPoint Presentation</vt:lpstr>
      <vt:lpstr>The Mechanism of Bidirectional Allostery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RENAISSANCE OF ALLOSTERY TO DISRUPT PROTEIN KINASE INTERACTIONS</dc:title>
  <dc:creator>SRUTHI RAMESH</dc:creator>
  <cp:lastModifiedBy>SRUTHI RAMESH</cp:lastModifiedBy>
  <cp:revision>80</cp:revision>
  <dcterms:created xsi:type="dcterms:W3CDTF">2020-05-18T14:36:03Z</dcterms:created>
  <dcterms:modified xsi:type="dcterms:W3CDTF">2020-05-22T08:50:11Z</dcterms:modified>
</cp:coreProperties>
</file>